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43891200" cy="38404800"/>
  <p:notesSz cx="6858000" cy="9144000"/>
  <p:embeddedFontLst>
    <p:embeddedFont>
      <p:font typeface="Calibri" panose="020F0502020204030204" pitchFamily="34"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2" roundtripDataSignature="AMtx7mgUZ/EanI988gELEzf8evnhnh3MyA=="/>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05C6E25-CAEA-9E7D-0EC5-FCC6CE8E2B1A}" name="Gabard-Durnam, Laurel" initials="GDL" userId="S::laurel.gabard-durnam@northeastern.edu::bc17a1f0-f299-4b6c-bd4c-c80db376514f" providerId="AD"/>
  <p188:author id="{3F48322D-04D2-3C56-DD47-32AADFB8DFD4}" name="Psyche Loui" initials="PL" userId="Psyche Loui" providerId="None"/>
  <p188:author id="{8443ED59-20C7-4FDF-8DCA-8A14D1AA1C8C}" name="Microsoft Office User" initials="MOU" userId="Microsoft Office User" providerId="None"/>
  <p188:author id="{BD517966-EBE8-5446-3F87-A72BB77ACF5A}" name="Davidow, Juliet" initials="JD" userId="S::jydavidow@northeastern.edu::ea59b7a8-f86f-456d-85f3-056815490d3a" providerId="AD"/>
  <p188:author id="{69476EAC-FB54-8C2F-AB79-40A1C2D50B41}" name="Nicholas Kathios" initials="NK" userId="S::kathios.n@northeastern.edu::77c2cf40-b9b3-4832-a38c-f57aba02b30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50005"/>
    <a:srgbClr val="136E12"/>
    <a:srgbClr val="CB86BA"/>
    <a:srgbClr val="CFC6D8"/>
    <a:srgbClr val="CA99A4"/>
    <a:srgbClr val="159BD4"/>
    <a:srgbClr val="161693"/>
    <a:srgbClr val="E7D3E1"/>
    <a:srgbClr val="9A0000"/>
    <a:srgbClr val="6161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854"/>
    <p:restoredTop sz="96296"/>
  </p:normalViewPr>
  <p:slideViewPr>
    <p:cSldViewPr snapToGrid="0" snapToObjects="1">
      <p:cViewPr>
        <p:scale>
          <a:sx n="35" d="100"/>
          <a:sy n="35" d="100"/>
        </p:scale>
        <p:origin x="936" y="-36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customschemas.google.com/relationships/presentationmetadata" Target="metadata"/><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5" Type="http://schemas.openxmlformats.org/officeDocument/2006/relationships/font" Target="fonts/font2.fntdata"/><Relationship Id="rId15" Type="http://schemas.openxmlformats.org/officeDocument/2006/relationships/theme" Target="theme/theme1.xml"/><Relationship Id="rId4" Type="http://schemas.openxmlformats.org/officeDocument/2006/relationships/font" Target="fonts/font1.fntdata"/><Relationship Id="rId14"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endParaRPr dirty="0"/>
          </a:p>
        </p:txBody>
      </p:sp>
      <p:sp>
        <p:nvSpPr>
          <p:cNvPr id="82" name="Google Shape;82;p1:notes"/>
          <p:cNvSpPr>
            <a:spLocks noGrp="1" noRot="1" noChangeAspect="1"/>
          </p:cNvSpPr>
          <p:nvPr>
            <p:ph type="sldImg" idx="2"/>
          </p:nvPr>
        </p:nvSpPr>
        <p:spPr>
          <a:xfrm>
            <a:off x="1470025" y="685800"/>
            <a:ext cx="39179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291840" y="6285233"/>
            <a:ext cx="37307520" cy="1337056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8800"/>
              <a:buFont typeface="Calibri"/>
              <a:buNone/>
              <a:defRPr sz="28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5486400" y="20171413"/>
            <a:ext cx="32918400" cy="9272267"/>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4800"/>
              </a:spcBef>
              <a:spcAft>
                <a:spcPts val="0"/>
              </a:spcAft>
              <a:buClr>
                <a:schemeClr val="dk1"/>
              </a:buClr>
              <a:buSzPts val="11520"/>
              <a:buNone/>
              <a:defRPr sz="11520"/>
            </a:lvl1pPr>
            <a:lvl2pPr lvl="1" algn="ctr">
              <a:lnSpc>
                <a:spcPct val="90000"/>
              </a:lnSpc>
              <a:spcBef>
                <a:spcPts val="2400"/>
              </a:spcBef>
              <a:spcAft>
                <a:spcPts val="0"/>
              </a:spcAft>
              <a:buClr>
                <a:schemeClr val="dk1"/>
              </a:buClr>
              <a:buSzPts val="9600"/>
              <a:buNone/>
              <a:defRPr sz="9600"/>
            </a:lvl2pPr>
            <a:lvl3pPr lvl="2" algn="ctr">
              <a:lnSpc>
                <a:spcPct val="90000"/>
              </a:lnSpc>
              <a:spcBef>
                <a:spcPts val="2400"/>
              </a:spcBef>
              <a:spcAft>
                <a:spcPts val="0"/>
              </a:spcAft>
              <a:buClr>
                <a:schemeClr val="dk1"/>
              </a:buClr>
              <a:buSzPts val="8640"/>
              <a:buNone/>
              <a:defRPr sz="8640"/>
            </a:lvl3pPr>
            <a:lvl4pPr lvl="3" algn="ctr">
              <a:lnSpc>
                <a:spcPct val="90000"/>
              </a:lnSpc>
              <a:spcBef>
                <a:spcPts val="2400"/>
              </a:spcBef>
              <a:spcAft>
                <a:spcPts val="0"/>
              </a:spcAft>
              <a:buClr>
                <a:schemeClr val="dk1"/>
              </a:buClr>
              <a:buSzPts val="7680"/>
              <a:buNone/>
              <a:defRPr sz="7680"/>
            </a:lvl4pPr>
            <a:lvl5pPr lvl="4" algn="ctr">
              <a:lnSpc>
                <a:spcPct val="90000"/>
              </a:lnSpc>
              <a:spcBef>
                <a:spcPts val="2400"/>
              </a:spcBef>
              <a:spcAft>
                <a:spcPts val="0"/>
              </a:spcAft>
              <a:buClr>
                <a:schemeClr val="dk1"/>
              </a:buClr>
              <a:buSzPts val="7680"/>
              <a:buNone/>
              <a:defRPr sz="7680"/>
            </a:lvl5pPr>
            <a:lvl6pPr lvl="5" algn="ctr">
              <a:lnSpc>
                <a:spcPct val="90000"/>
              </a:lnSpc>
              <a:spcBef>
                <a:spcPts val="2400"/>
              </a:spcBef>
              <a:spcAft>
                <a:spcPts val="0"/>
              </a:spcAft>
              <a:buClr>
                <a:schemeClr val="dk1"/>
              </a:buClr>
              <a:buSzPts val="7680"/>
              <a:buNone/>
              <a:defRPr sz="7680"/>
            </a:lvl6pPr>
            <a:lvl7pPr lvl="6" algn="ctr">
              <a:lnSpc>
                <a:spcPct val="90000"/>
              </a:lnSpc>
              <a:spcBef>
                <a:spcPts val="2400"/>
              </a:spcBef>
              <a:spcAft>
                <a:spcPts val="0"/>
              </a:spcAft>
              <a:buClr>
                <a:schemeClr val="dk1"/>
              </a:buClr>
              <a:buSzPts val="7680"/>
              <a:buNone/>
              <a:defRPr sz="7680"/>
            </a:lvl7pPr>
            <a:lvl8pPr lvl="7" algn="ctr">
              <a:lnSpc>
                <a:spcPct val="90000"/>
              </a:lnSpc>
              <a:spcBef>
                <a:spcPts val="2400"/>
              </a:spcBef>
              <a:spcAft>
                <a:spcPts val="0"/>
              </a:spcAft>
              <a:buClr>
                <a:schemeClr val="dk1"/>
              </a:buClr>
              <a:buSzPts val="7680"/>
              <a:buNone/>
              <a:defRPr sz="7680"/>
            </a:lvl8pPr>
            <a:lvl9pPr lvl="8" algn="ctr">
              <a:lnSpc>
                <a:spcPct val="90000"/>
              </a:lnSpc>
              <a:spcBef>
                <a:spcPts val="2400"/>
              </a:spcBef>
              <a:spcAft>
                <a:spcPts val="0"/>
              </a:spcAft>
              <a:buClr>
                <a:schemeClr val="dk1"/>
              </a:buClr>
              <a:buSzPts val="7680"/>
              <a:buNone/>
              <a:defRPr sz="7680"/>
            </a:lvl9pPr>
          </a:lstStyle>
          <a:p>
            <a:endParaRPr/>
          </a:p>
        </p:txBody>
      </p:sp>
      <p:sp>
        <p:nvSpPr>
          <p:cNvPr id="14" name="Google Shape;14;p3"/>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3017520" y="10223500"/>
            <a:ext cx="1865376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22219920" y="10223500"/>
            <a:ext cx="1865376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3023237"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3023242" y="9414513"/>
            <a:ext cx="18568032" cy="461390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39" name="Google Shape;39;p7"/>
          <p:cNvSpPr txBox="1">
            <a:spLocks noGrp="1"/>
          </p:cNvSpPr>
          <p:nvPr>
            <p:ph type="body" idx="2"/>
          </p:nvPr>
        </p:nvSpPr>
        <p:spPr>
          <a:xfrm>
            <a:off x="3023242" y="14028420"/>
            <a:ext cx="18568032" cy="206336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22219922" y="9414513"/>
            <a:ext cx="18659477" cy="461390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41" name="Google Shape;41;p7"/>
          <p:cNvSpPr txBox="1">
            <a:spLocks noGrp="1"/>
          </p:cNvSpPr>
          <p:nvPr>
            <p:ph type="body" idx="4"/>
          </p:nvPr>
        </p:nvSpPr>
        <p:spPr>
          <a:xfrm>
            <a:off x="22219922" y="14028420"/>
            <a:ext cx="18659477" cy="206336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3023237" y="2560320"/>
            <a:ext cx="14156054" cy="89611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8659477" y="5529588"/>
            <a:ext cx="22219920" cy="27292300"/>
          </a:xfrm>
          <a:prstGeom prst="rect">
            <a:avLst/>
          </a:prstGeom>
          <a:noFill/>
          <a:ln>
            <a:noFill/>
          </a:ln>
        </p:spPr>
        <p:txBody>
          <a:bodyPr spcFirstLastPara="1" wrap="square" lIns="91425" tIns="45700" rIns="91425" bIns="45700" anchor="t" anchorCtr="0">
            <a:normAutofit/>
          </a:bodyPr>
          <a:lstStyle>
            <a:lvl1pPr marL="457200" lvl="0" indent="-1203960" algn="l">
              <a:lnSpc>
                <a:spcPct val="90000"/>
              </a:lnSpc>
              <a:spcBef>
                <a:spcPts val="4800"/>
              </a:spcBef>
              <a:spcAft>
                <a:spcPts val="0"/>
              </a:spcAft>
              <a:buClr>
                <a:schemeClr val="dk1"/>
              </a:buClr>
              <a:buSzPts val="15360"/>
              <a:buChar char="•"/>
              <a:defRPr sz="15360"/>
            </a:lvl1pPr>
            <a:lvl2pPr marL="914400" lvl="1" indent="-1082040" algn="l">
              <a:lnSpc>
                <a:spcPct val="90000"/>
              </a:lnSpc>
              <a:spcBef>
                <a:spcPts val="2400"/>
              </a:spcBef>
              <a:spcAft>
                <a:spcPts val="0"/>
              </a:spcAft>
              <a:buClr>
                <a:schemeClr val="dk1"/>
              </a:buClr>
              <a:buSzPts val="13440"/>
              <a:buChar char="•"/>
              <a:defRPr sz="13439"/>
            </a:lvl2pPr>
            <a:lvl3pPr marL="1371600" lvl="2" indent="-960120" algn="l">
              <a:lnSpc>
                <a:spcPct val="90000"/>
              </a:lnSpc>
              <a:spcBef>
                <a:spcPts val="2400"/>
              </a:spcBef>
              <a:spcAft>
                <a:spcPts val="0"/>
              </a:spcAft>
              <a:buClr>
                <a:schemeClr val="dk1"/>
              </a:buClr>
              <a:buSzPts val="11520"/>
              <a:buChar char="•"/>
              <a:defRPr sz="11520"/>
            </a:lvl3pPr>
            <a:lvl4pPr marL="1828800" lvl="3" indent="-838200" algn="l">
              <a:lnSpc>
                <a:spcPct val="90000"/>
              </a:lnSpc>
              <a:spcBef>
                <a:spcPts val="2400"/>
              </a:spcBef>
              <a:spcAft>
                <a:spcPts val="0"/>
              </a:spcAft>
              <a:buClr>
                <a:schemeClr val="dk1"/>
              </a:buClr>
              <a:buSzPts val="9600"/>
              <a:buChar char="•"/>
              <a:defRPr sz="9600"/>
            </a:lvl4pPr>
            <a:lvl5pPr marL="2286000" lvl="4" indent="-838200" algn="l">
              <a:lnSpc>
                <a:spcPct val="90000"/>
              </a:lnSpc>
              <a:spcBef>
                <a:spcPts val="2400"/>
              </a:spcBef>
              <a:spcAft>
                <a:spcPts val="0"/>
              </a:spcAft>
              <a:buClr>
                <a:schemeClr val="dk1"/>
              </a:buClr>
              <a:buSzPts val="9600"/>
              <a:buChar char="•"/>
              <a:defRPr sz="9600"/>
            </a:lvl5pPr>
            <a:lvl6pPr marL="2743200" lvl="5" indent="-838200" algn="l">
              <a:lnSpc>
                <a:spcPct val="90000"/>
              </a:lnSpc>
              <a:spcBef>
                <a:spcPts val="2400"/>
              </a:spcBef>
              <a:spcAft>
                <a:spcPts val="0"/>
              </a:spcAft>
              <a:buClr>
                <a:schemeClr val="dk1"/>
              </a:buClr>
              <a:buSzPts val="9600"/>
              <a:buChar char="•"/>
              <a:defRPr sz="9600"/>
            </a:lvl6pPr>
            <a:lvl7pPr marL="3200400" lvl="6" indent="-838200" algn="l">
              <a:lnSpc>
                <a:spcPct val="90000"/>
              </a:lnSpc>
              <a:spcBef>
                <a:spcPts val="2400"/>
              </a:spcBef>
              <a:spcAft>
                <a:spcPts val="0"/>
              </a:spcAft>
              <a:buClr>
                <a:schemeClr val="dk1"/>
              </a:buClr>
              <a:buSzPts val="9600"/>
              <a:buChar char="•"/>
              <a:defRPr sz="9600"/>
            </a:lvl7pPr>
            <a:lvl8pPr marL="3657600" lvl="7" indent="-838200" algn="l">
              <a:lnSpc>
                <a:spcPct val="90000"/>
              </a:lnSpc>
              <a:spcBef>
                <a:spcPts val="2400"/>
              </a:spcBef>
              <a:spcAft>
                <a:spcPts val="0"/>
              </a:spcAft>
              <a:buClr>
                <a:schemeClr val="dk1"/>
              </a:buClr>
              <a:buSzPts val="9600"/>
              <a:buChar char="•"/>
              <a:defRPr sz="9600"/>
            </a:lvl8pPr>
            <a:lvl9pPr marL="4114800" lvl="8" indent="-838200" algn="l">
              <a:lnSpc>
                <a:spcPct val="90000"/>
              </a:lnSpc>
              <a:spcBef>
                <a:spcPts val="2400"/>
              </a:spcBef>
              <a:spcAft>
                <a:spcPts val="0"/>
              </a:spcAft>
              <a:buClr>
                <a:schemeClr val="dk1"/>
              </a:buClr>
              <a:buSzPts val="9600"/>
              <a:buChar char="•"/>
              <a:defRPr sz="9600"/>
            </a:lvl9pPr>
          </a:lstStyle>
          <a:p>
            <a:endParaRPr/>
          </a:p>
        </p:txBody>
      </p:sp>
      <p:sp>
        <p:nvSpPr>
          <p:cNvPr id="57" name="Google Shape;57;p10"/>
          <p:cNvSpPr txBox="1">
            <a:spLocks noGrp="1"/>
          </p:cNvSpPr>
          <p:nvPr>
            <p:ph type="body" idx="2"/>
          </p:nvPr>
        </p:nvSpPr>
        <p:spPr>
          <a:xfrm>
            <a:off x="3023237" y="11521440"/>
            <a:ext cx="14156054" cy="213448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58" name="Google Shape;58;p10"/>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023237" y="2560320"/>
            <a:ext cx="14156054" cy="89611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1"/>
          <p:cNvSpPr>
            <a:spLocks noGrp="1"/>
          </p:cNvSpPr>
          <p:nvPr>
            <p:ph type="pic" idx="2"/>
          </p:nvPr>
        </p:nvSpPr>
        <p:spPr>
          <a:xfrm>
            <a:off x="18659477" y="5529588"/>
            <a:ext cx="22219920" cy="27292300"/>
          </a:xfrm>
          <a:prstGeom prst="rect">
            <a:avLst/>
          </a:prstGeom>
          <a:noFill/>
          <a:ln>
            <a:noFill/>
          </a:ln>
        </p:spPr>
      </p:sp>
      <p:sp>
        <p:nvSpPr>
          <p:cNvPr id="64" name="Google Shape;64;p11"/>
          <p:cNvSpPr txBox="1">
            <a:spLocks noGrp="1"/>
          </p:cNvSpPr>
          <p:nvPr>
            <p:ph type="body" idx="1"/>
          </p:nvPr>
        </p:nvSpPr>
        <p:spPr>
          <a:xfrm>
            <a:off x="3023237" y="11521440"/>
            <a:ext cx="14156054" cy="213448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65" name="Google Shape;65;p11"/>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9761854" y="3479167"/>
            <a:ext cx="24367493" cy="3785616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19868515" y="13585826"/>
            <a:ext cx="32546293" cy="94640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666116" y="4396107"/>
            <a:ext cx="32546293" cy="2784348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8E6E6"/>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21120"/>
              <a:buFont typeface="Calibri"/>
              <a:buNone/>
              <a:defRPr sz="2112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3017520" y="10223500"/>
            <a:ext cx="37856160" cy="24367493"/>
          </a:xfrm>
          <a:prstGeom prst="rect">
            <a:avLst/>
          </a:prstGeom>
          <a:noFill/>
          <a:ln>
            <a:noFill/>
          </a:ln>
        </p:spPr>
        <p:txBody>
          <a:bodyPr spcFirstLastPara="1" wrap="square" lIns="91425" tIns="45700" rIns="91425" bIns="45700" anchor="t" anchorCtr="0">
            <a:normAutofit/>
          </a:bodyPr>
          <a:lstStyle>
            <a:lvl1pPr marL="457200" marR="0" lvl="0" indent="-1082040" algn="l" rtl="0">
              <a:lnSpc>
                <a:spcPct val="90000"/>
              </a:lnSpc>
              <a:spcBef>
                <a:spcPts val="4800"/>
              </a:spcBef>
              <a:spcAft>
                <a:spcPts val="0"/>
              </a:spcAft>
              <a:buClr>
                <a:schemeClr val="dk1"/>
              </a:buClr>
              <a:buSzPts val="13440"/>
              <a:buFont typeface="Arial"/>
              <a:buChar char="•"/>
              <a:defRPr sz="13439"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5760" b="0" i="0" u="none" strike="noStrike" cap="none">
                <a:solidFill>
                  <a:srgbClr val="888888"/>
                </a:solidFill>
                <a:latin typeface="Calibri"/>
                <a:ea typeface="Calibri"/>
                <a:cs typeface="Calibri"/>
                <a:sym typeface="Calibri"/>
              </a:defRPr>
            </a:lvl1pPr>
            <a:lvl2pPr marL="0" marR="0" lvl="1" indent="0" algn="r" rtl="0">
              <a:spcBef>
                <a:spcPts val="0"/>
              </a:spcBef>
              <a:buNone/>
              <a:defRPr sz="5760" b="0" i="0" u="none" strike="noStrike" cap="none">
                <a:solidFill>
                  <a:srgbClr val="888888"/>
                </a:solidFill>
                <a:latin typeface="Calibri"/>
                <a:ea typeface="Calibri"/>
                <a:cs typeface="Calibri"/>
                <a:sym typeface="Calibri"/>
              </a:defRPr>
            </a:lvl2pPr>
            <a:lvl3pPr marL="0" marR="0" lvl="2" indent="0" algn="r" rtl="0">
              <a:spcBef>
                <a:spcPts val="0"/>
              </a:spcBef>
              <a:buNone/>
              <a:defRPr sz="5760" b="0" i="0" u="none" strike="noStrike" cap="none">
                <a:solidFill>
                  <a:srgbClr val="888888"/>
                </a:solidFill>
                <a:latin typeface="Calibri"/>
                <a:ea typeface="Calibri"/>
                <a:cs typeface="Calibri"/>
                <a:sym typeface="Calibri"/>
              </a:defRPr>
            </a:lvl3pPr>
            <a:lvl4pPr marL="0" marR="0" lvl="3" indent="0" algn="r" rtl="0">
              <a:spcBef>
                <a:spcPts val="0"/>
              </a:spcBef>
              <a:buNone/>
              <a:defRPr sz="5760" b="0" i="0" u="none" strike="noStrike" cap="none">
                <a:solidFill>
                  <a:srgbClr val="888888"/>
                </a:solidFill>
                <a:latin typeface="Calibri"/>
                <a:ea typeface="Calibri"/>
                <a:cs typeface="Calibri"/>
                <a:sym typeface="Calibri"/>
              </a:defRPr>
            </a:lvl4pPr>
            <a:lvl5pPr marL="0" marR="0" lvl="4" indent="0" algn="r" rtl="0">
              <a:spcBef>
                <a:spcPts val="0"/>
              </a:spcBef>
              <a:buNone/>
              <a:defRPr sz="5760" b="0" i="0" u="none" strike="noStrike" cap="none">
                <a:solidFill>
                  <a:srgbClr val="888888"/>
                </a:solidFill>
                <a:latin typeface="Calibri"/>
                <a:ea typeface="Calibri"/>
                <a:cs typeface="Calibri"/>
                <a:sym typeface="Calibri"/>
              </a:defRPr>
            </a:lvl5pPr>
            <a:lvl6pPr marL="0" marR="0" lvl="5" indent="0" algn="r" rtl="0">
              <a:spcBef>
                <a:spcPts val="0"/>
              </a:spcBef>
              <a:buNone/>
              <a:defRPr sz="5760" b="0" i="0" u="none" strike="noStrike" cap="none">
                <a:solidFill>
                  <a:srgbClr val="888888"/>
                </a:solidFill>
                <a:latin typeface="Calibri"/>
                <a:ea typeface="Calibri"/>
                <a:cs typeface="Calibri"/>
                <a:sym typeface="Calibri"/>
              </a:defRPr>
            </a:lvl6pPr>
            <a:lvl7pPr marL="0" marR="0" lvl="6" indent="0" algn="r" rtl="0">
              <a:spcBef>
                <a:spcPts val="0"/>
              </a:spcBef>
              <a:buNone/>
              <a:defRPr sz="5760" b="0" i="0" u="none" strike="noStrike" cap="none">
                <a:solidFill>
                  <a:srgbClr val="888888"/>
                </a:solidFill>
                <a:latin typeface="Calibri"/>
                <a:ea typeface="Calibri"/>
                <a:cs typeface="Calibri"/>
                <a:sym typeface="Calibri"/>
              </a:defRPr>
            </a:lvl7pPr>
            <a:lvl8pPr marL="0" marR="0" lvl="7" indent="0" algn="r" rtl="0">
              <a:spcBef>
                <a:spcPts val="0"/>
              </a:spcBef>
              <a:buNone/>
              <a:defRPr sz="5760" b="0" i="0" u="none" strike="noStrike" cap="none">
                <a:solidFill>
                  <a:srgbClr val="888888"/>
                </a:solidFill>
                <a:latin typeface="Calibri"/>
                <a:ea typeface="Calibri"/>
                <a:cs typeface="Calibri"/>
                <a:sym typeface="Calibri"/>
              </a:defRPr>
            </a:lvl8pPr>
            <a:lvl9pPr marL="0" marR="0" lvl="8" indent="0" algn="r" rtl="0">
              <a:spcBef>
                <a:spcPts val="0"/>
              </a:spcBef>
              <a:buNone/>
              <a:defRPr sz="576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1.png"/><Relationship Id="rId18" Type="http://schemas.openxmlformats.org/officeDocument/2006/relationships/hyperlink" Target="https://doi.org/10.1073/pnas.1809855116" TargetMode="External"/><Relationship Id="rId26" Type="http://schemas.openxmlformats.org/officeDocument/2006/relationships/hyperlink" Target="https://doi.org/10.1162/jocn_a_02028" TargetMode="External"/><Relationship Id="rId3" Type="http://schemas.openxmlformats.org/officeDocument/2006/relationships/image" Target="../media/image1.png"/><Relationship Id="rId21" Type="http://schemas.openxmlformats.org/officeDocument/2006/relationships/hyperlink" Target="https://doi.org/10.1016/j.tics.2018.05.003" TargetMode="External"/><Relationship Id="rId34" Type="http://schemas.openxmlformats.org/officeDocument/2006/relationships/image" Target="../media/image2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hyperlink" Target="https://doi.org/10.1111/nyas.14241" TargetMode="External"/><Relationship Id="rId25" Type="http://schemas.openxmlformats.org/officeDocument/2006/relationships/hyperlink" Target="https://doi.org/10.1525/mp.2010.27.5.377" TargetMode="External"/><Relationship Id="rId33" Type="http://schemas.openxmlformats.org/officeDocument/2006/relationships/image" Target="../media/image20.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hyperlink" Target="https://doi.org/10.1016/j.bandc.2013.09.011" TargetMode="External"/><Relationship Id="rId29"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24" Type="http://schemas.openxmlformats.org/officeDocument/2006/relationships/hyperlink" Target="https://doi.org/10.1111/j.0956-7976.2005.00779.x" TargetMode="External"/><Relationship Id="rId32" Type="http://schemas.openxmlformats.org/officeDocument/2006/relationships/image" Target="../media/image19.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hyperlink" Target="https://doi.org/10.1038/s41598-022-15687-5" TargetMode="External"/><Relationship Id="rId28" Type="http://schemas.openxmlformats.org/officeDocument/2006/relationships/image" Target="../media/image15.png"/><Relationship Id="rId36" Type="http://schemas.openxmlformats.org/officeDocument/2006/relationships/image" Target="../media/image22.png"/><Relationship Id="rId10" Type="http://schemas.openxmlformats.org/officeDocument/2006/relationships/image" Target="../media/image8.png"/><Relationship Id="rId19" Type="http://schemas.openxmlformats.org/officeDocument/2006/relationships/hyperlink" Target="https://doi.org/10.1016/S0149-7634(00)00014-2" TargetMode="External"/><Relationship Id="rId31" Type="http://schemas.openxmlformats.org/officeDocument/2006/relationships/image" Target="../media/image1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hyperlink" Target="https://doi.org/10.1101/2022.06.17.496615" TargetMode="External"/><Relationship Id="rId27" Type="http://schemas.openxmlformats.org/officeDocument/2006/relationships/hyperlink" Target="https://doi.org/10.1111/nyas.14656" TargetMode="External"/><Relationship Id="rId30" Type="http://schemas.openxmlformats.org/officeDocument/2006/relationships/image" Target="../media/image17.png"/><Relationship Id="rId35" Type="http://schemas.microsoft.com/office/2007/relationships/hdphoto" Target="../media/hdphoto1.wdp"/><Relationship Id="rId8"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3"/>
        <p:cNvGrpSpPr/>
        <p:nvPr/>
      </p:nvGrpSpPr>
      <p:grpSpPr>
        <a:xfrm>
          <a:off x="0" y="0"/>
          <a:ext cx="0" cy="0"/>
          <a:chOff x="0" y="0"/>
          <a:chExt cx="0" cy="0"/>
        </a:xfrm>
      </p:grpSpPr>
      <p:sp>
        <p:nvSpPr>
          <p:cNvPr id="110" name="Google Shape;121;p1">
            <a:extLst>
              <a:ext uri="{FF2B5EF4-FFF2-40B4-BE49-F238E27FC236}">
                <a16:creationId xmlns:a16="http://schemas.microsoft.com/office/drawing/2014/main" id="{BA7FB950-4E35-5FAD-C3D6-FBFB1EE82F9E}"/>
              </a:ext>
            </a:extLst>
          </p:cNvPr>
          <p:cNvSpPr/>
          <p:nvPr/>
        </p:nvSpPr>
        <p:spPr>
          <a:xfrm>
            <a:off x="29403443" y="12970540"/>
            <a:ext cx="14154244" cy="2294588"/>
          </a:xfrm>
          <a:prstGeom prst="rect">
            <a:avLst/>
          </a:prstGeom>
          <a:solidFill>
            <a:schemeClr val="accent6">
              <a:lumMod val="40000"/>
              <a:lumOff val="60000"/>
            </a:schemeClr>
          </a:solidFill>
          <a:ln w="12700" cap="flat" cmpd="sng">
            <a:noFill/>
            <a:prstDash val="solid"/>
            <a:miter lim="800000"/>
            <a:headEnd type="none" w="sm" len="sm"/>
            <a:tailEnd type="none" w="sm" len="sm"/>
          </a:ln>
        </p:spPr>
        <p:txBody>
          <a:bodyPr spcFirstLastPara="1" wrap="square" lIns="91425" tIns="45700" rIns="91425" bIns="45700" anchor="t" anchorCtr="0">
            <a:noAutofit/>
          </a:bodyPr>
          <a:lstStyle/>
          <a:p>
            <a:pPr marL="0" marR="0" lvl="0" indent="0" rtl="0">
              <a:spcBef>
                <a:spcPts val="0"/>
              </a:spcBef>
              <a:spcAft>
                <a:spcPts val="0"/>
              </a:spcAft>
              <a:buNone/>
            </a:pPr>
            <a:endParaRPr lang="en-US" sz="3200" dirty="0">
              <a:latin typeface="Arial" panose="020B0604020202020204" pitchFamily="34" charset="0"/>
              <a:cs typeface="Arial" panose="020B0604020202020204" pitchFamily="34" charset="0"/>
            </a:endParaRPr>
          </a:p>
        </p:txBody>
      </p:sp>
      <p:sp>
        <p:nvSpPr>
          <p:cNvPr id="72" name="Google Shape;87;p1">
            <a:extLst>
              <a:ext uri="{FF2B5EF4-FFF2-40B4-BE49-F238E27FC236}">
                <a16:creationId xmlns:a16="http://schemas.microsoft.com/office/drawing/2014/main" id="{C03AA2C8-B5E0-F707-0CE4-EFDF24DF989E}"/>
              </a:ext>
            </a:extLst>
          </p:cNvPr>
          <p:cNvSpPr/>
          <p:nvPr/>
        </p:nvSpPr>
        <p:spPr>
          <a:xfrm>
            <a:off x="29417538" y="6541370"/>
            <a:ext cx="13937341" cy="1750765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3200" b="1" i="0" u="none" strike="noStrike" dirty="0">
                <a:solidFill>
                  <a:srgbClr val="000000"/>
                </a:solidFill>
                <a:effectLst/>
                <a:latin typeface="Arial" panose="020B0604020202020204" pitchFamily="34" charset="0"/>
                <a:cs typeface="Arial" panose="020B0604020202020204" pitchFamily="34" charset="0"/>
              </a:rPr>
              <a:t>Aim </a:t>
            </a:r>
            <a:r>
              <a:rPr lang="en-US" sz="3200" b="1" dirty="0">
                <a:latin typeface="Arial" panose="020B0604020202020204" pitchFamily="34" charset="0"/>
                <a:cs typeface="Arial" panose="020B0604020202020204" pitchFamily="34" charset="0"/>
              </a:rPr>
              <a:t>2</a:t>
            </a:r>
            <a:r>
              <a:rPr lang="en-US" sz="3200" b="0" i="0" u="none" strike="noStrike" dirty="0">
                <a:solidFill>
                  <a:srgbClr val="000000"/>
                </a:solidFill>
                <a:effectLst/>
                <a:latin typeface="Arial" panose="020B0604020202020204" pitchFamily="34" charset="0"/>
                <a:cs typeface="Arial" panose="020B0604020202020204" pitchFamily="34" charset="0"/>
              </a:rPr>
              <a:t>: To compare functional connectivity during music listening across children, adolescents, and young adults, using fMRI</a:t>
            </a:r>
          </a:p>
          <a:p>
            <a:pPr fontAlgn="base"/>
            <a:endParaRPr lang="en-US" sz="3200"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r>
              <a:rPr lang="en-US" sz="3200" b="1" dirty="0">
                <a:latin typeface="Arial" panose="020B0604020202020204" pitchFamily="34" charset="0"/>
                <a:cs typeface="Arial" panose="020B0604020202020204" pitchFamily="34" charset="0"/>
              </a:rPr>
              <a:t>Developmental Hypothesis</a:t>
            </a:r>
            <a:r>
              <a:rPr lang="en-US" sz="3200" dirty="0">
                <a:latin typeface="Arial" panose="020B0604020202020204" pitchFamily="34" charset="0"/>
                <a:cs typeface="Arial" panose="020B0604020202020204" pitchFamily="34" charset="0"/>
              </a:rPr>
              <a:t>: Adolescents will show greater </a:t>
            </a:r>
            <a:r>
              <a:rPr lang="en-US" sz="3200" dirty="0" err="1">
                <a:latin typeface="Arial" panose="020B0604020202020204" pitchFamily="34" charset="0"/>
                <a:cs typeface="Arial" panose="020B0604020202020204" pitchFamily="34" charset="0"/>
              </a:rPr>
              <a:t>fronto</a:t>
            </a:r>
            <a:r>
              <a:rPr lang="en-US" sz="3200" dirty="0">
                <a:latin typeface="Arial" panose="020B0604020202020204" pitchFamily="34" charset="0"/>
                <a:cs typeface="Arial" panose="020B0604020202020204" pitchFamily="34" charset="0"/>
              </a:rPr>
              <a:t>-striatal connectivity while listening to liked music &amp; greater hippocampal-striatal/prefrontal connectivity while listening to melodies presented more often during the behavioral task.</a:t>
            </a: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endParaRPr lang="en-US" sz="3200" b="1" dirty="0">
              <a:latin typeface="Arial" panose="020B0604020202020204" pitchFamily="34" charset="0"/>
              <a:cs typeface="Arial" panose="020B0604020202020204" pitchFamily="34" charset="0"/>
            </a:endParaRPr>
          </a:p>
          <a:p>
            <a:pPr fontAlgn="base"/>
            <a:r>
              <a:rPr lang="en-US" sz="3200" dirty="0">
                <a:latin typeface="Arial" panose="020B0604020202020204" pitchFamily="34" charset="0"/>
                <a:cs typeface="Arial" panose="020B0604020202020204" pitchFamily="34" charset="0"/>
              </a:rPr>
              <a:t>. </a:t>
            </a:r>
          </a:p>
        </p:txBody>
      </p:sp>
      <p:pic>
        <p:nvPicPr>
          <p:cNvPr id="75" name="Picture 14">
            <a:extLst>
              <a:ext uri="{FF2B5EF4-FFF2-40B4-BE49-F238E27FC236}">
                <a16:creationId xmlns:a16="http://schemas.microsoft.com/office/drawing/2014/main" id="{901030B2-1490-BDED-3E31-5F0AA8BDC3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65790" y="25864302"/>
            <a:ext cx="9326222" cy="5187156"/>
          </a:xfrm>
          <a:prstGeom prst="rect">
            <a:avLst/>
          </a:prstGeom>
          <a:noFill/>
          <a:extLst>
            <a:ext uri="{909E8E84-426E-40DD-AFC4-6F175D3DCCD1}">
              <a14:hiddenFill xmlns:a14="http://schemas.microsoft.com/office/drawing/2010/main">
                <a:solidFill>
                  <a:srgbClr val="FFFFFF"/>
                </a:solidFill>
              </a14:hiddenFill>
            </a:ext>
          </a:extLst>
        </p:spPr>
      </p:pic>
      <p:sp>
        <p:nvSpPr>
          <p:cNvPr id="106" name="Google Shape;121;p1">
            <a:extLst>
              <a:ext uri="{FF2B5EF4-FFF2-40B4-BE49-F238E27FC236}">
                <a16:creationId xmlns:a16="http://schemas.microsoft.com/office/drawing/2014/main" id="{62E7DFA2-EB34-039A-AE91-B9145FAA4444}"/>
              </a:ext>
            </a:extLst>
          </p:cNvPr>
          <p:cNvSpPr/>
          <p:nvPr/>
        </p:nvSpPr>
        <p:spPr>
          <a:xfrm>
            <a:off x="14880688" y="22491816"/>
            <a:ext cx="13880593" cy="4070241"/>
          </a:xfrm>
          <a:prstGeom prst="rect">
            <a:avLst/>
          </a:prstGeom>
          <a:solidFill>
            <a:schemeClr val="accent6">
              <a:lumMod val="40000"/>
              <a:lumOff val="60000"/>
            </a:schemeClr>
          </a:solidFill>
          <a:ln w="12700" cap="flat" cmpd="sng">
            <a:noFill/>
            <a:prstDash val="solid"/>
            <a:miter lim="800000"/>
            <a:headEnd type="none" w="sm" len="sm"/>
            <a:tailEnd type="none" w="sm" len="sm"/>
          </a:ln>
        </p:spPr>
        <p:txBody>
          <a:bodyPr spcFirstLastPara="1" wrap="square" lIns="91425" tIns="45700" rIns="91425" bIns="45700" anchor="t" anchorCtr="0">
            <a:noAutofit/>
          </a:bodyPr>
          <a:lstStyle/>
          <a:p>
            <a:pPr marL="0" marR="0" lvl="0" indent="0" rtl="0">
              <a:spcBef>
                <a:spcPts val="0"/>
              </a:spcBef>
              <a:spcAft>
                <a:spcPts val="0"/>
              </a:spcAft>
              <a:buNone/>
            </a:pPr>
            <a:endParaRPr lang="en-US" sz="3200" dirty="0">
              <a:latin typeface="Arial" panose="020B0604020202020204" pitchFamily="34" charset="0"/>
              <a:cs typeface="Arial" panose="020B0604020202020204" pitchFamily="34" charset="0"/>
            </a:endParaRPr>
          </a:p>
        </p:txBody>
      </p:sp>
      <p:sp>
        <p:nvSpPr>
          <p:cNvPr id="84" name="Google Shape;84;p1"/>
          <p:cNvSpPr/>
          <p:nvPr/>
        </p:nvSpPr>
        <p:spPr>
          <a:xfrm>
            <a:off x="710024" y="501352"/>
            <a:ext cx="42499105" cy="4424676"/>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algn="ctr"/>
            <a:r>
              <a:rPr lang="en-US" sz="7200" b="1"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Leveraging novel music to examine age-related reward </a:t>
            </a:r>
          </a:p>
          <a:p>
            <a:pPr algn="ctr"/>
            <a:r>
              <a:rPr lang="en-US" sz="7200" b="1"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responses across development</a:t>
            </a:r>
          </a:p>
          <a:p>
            <a:pPr algn="ctr"/>
            <a:r>
              <a:rPr lang="en-US" sz="48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Nicholas </a:t>
            </a:r>
            <a:r>
              <a:rPr lang="en-US" sz="4800" b="0" i="0" u="none" strike="noStrike" cap="none" dirty="0" err="1">
                <a:solidFill>
                  <a:schemeClr val="lt1"/>
                </a:solidFill>
                <a:latin typeface="Arial" panose="020B0604020202020204" pitchFamily="34" charset="0"/>
                <a:ea typeface="Helvetica Neue"/>
                <a:cs typeface="Arial" panose="020B0604020202020204" pitchFamily="34" charset="0"/>
                <a:sym typeface="Helvetica Neue"/>
              </a:rPr>
              <a:t>Kathios</a:t>
            </a:r>
            <a:r>
              <a:rPr lang="en-US" sz="4800" dirty="0">
                <a:solidFill>
                  <a:schemeClr val="lt1"/>
                </a:solidFill>
                <a:latin typeface="Arial" panose="020B0604020202020204" pitchFamily="34" charset="0"/>
                <a:ea typeface="Helvetica Neue"/>
                <a:cs typeface="Arial" panose="020B0604020202020204" pitchFamily="34" charset="0"/>
                <a:sym typeface="Helvetica Neue"/>
              </a:rPr>
              <a:t>,</a:t>
            </a:r>
            <a:r>
              <a:rPr lang="en-US" sz="48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 Kelsie L. Lopez, Juliet Y. </a:t>
            </a:r>
            <a:r>
              <a:rPr lang="en-US" sz="4800" b="0" i="0" u="none" strike="noStrike" cap="none" dirty="0" err="1">
                <a:solidFill>
                  <a:schemeClr val="lt1"/>
                </a:solidFill>
                <a:latin typeface="Arial" panose="020B0604020202020204" pitchFamily="34" charset="0"/>
                <a:ea typeface="Helvetica Neue"/>
                <a:cs typeface="Arial" panose="020B0604020202020204" pitchFamily="34" charset="0"/>
                <a:sym typeface="Helvetica Neue"/>
              </a:rPr>
              <a:t>Davidow</a:t>
            </a:r>
            <a:r>
              <a:rPr lang="en-US" sz="48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 Laurel </a:t>
            </a:r>
            <a:r>
              <a:rPr lang="en-US" sz="4800" b="0" i="0" u="none" strike="noStrike" cap="none" dirty="0" err="1">
                <a:solidFill>
                  <a:schemeClr val="lt1"/>
                </a:solidFill>
                <a:latin typeface="Arial" panose="020B0604020202020204" pitchFamily="34" charset="0"/>
                <a:ea typeface="Helvetica Neue"/>
                <a:cs typeface="Arial" panose="020B0604020202020204" pitchFamily="34" charset="0"/>
                <a:sym typeface="Helvetica Neue"/>
              </a:rPr>
              <a:t>Gabard-Durnam</a:t>
            </a:r>
            <a:r>
              <a:rPr lang="en-US" sz="48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 Psyche Loui </a:t>
            </a:r>
            <a:endParaRPr lang="en-US" sz="1200" dirty="0">
              <a:latin typeface="Arial" panose="020B0604020202020204" pitchFamily="34" charset="0"/>
              <a:cs typeface="Arial" panose="020B0604020202020204" pitchFamily="34" charset="0"/>
            </a:endParaRPr>
          </a:p>
          <a:p>
            <a:pPr algn="ctr"/>
            <a:r>
              <a:rPr lang="en-US" sz="4800" b="0" i="0" u="none" strike="noStrike" cap="none" dirty="0">
                <a:solidFill>
                  <a:schemeClr val="lt1"/>
                </a:solidFill>
                <a:latin typeface="Arial" panose="020B0604020202020204" pitchFamily="34" charset="0"/>
                <a:ea typeface="Helvetica Neue"/>
                <a:cs typeface="Arial" panose="020B0604020202020204" pitchFamily="34" charset="0"/>
                <a:sym typeface="Helvetica Neue"/>
              </a:rPr>
              <a:t>Northeastern University, Boston, MA</a:t>
            </a:r>
          </a:p>
        </p:txBody>
      </p:sp>
      <p:sp>
        <p:nvSpPr>
          <p:cNvPr id="86" name="Google Shape;86;p1"/>
          <p:cNvSpPr/>
          <p:nvPr/>
        </p:nvSpPr>
        <p:spPr>
          <a:xfrm>
            <a:off x="29331764" y="28781886"/>
            <a:ext cx="13811654" cy="9955694"/>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marL="0" marR="0" lvl="0" indent="0" algn="l" rtl="0">
              <a:spcBef>
                <a:spcPts val="0"/>
              </a:spcBef>
              <a:spcAft>
                <a:spcPts val="0"/>
              </a:spcAft>
              <a:buNone/>
            </a:pPr>
            <a:endParaRPr sz="1000" dirty="0">
              <a:solidFill>
                <a:schemeClr val="dk1"/>
              </a:solidFill>
              <a:latin typeface="Arial" panose="020B0604020202020204" pitchFamily="34" charset="0"/>
              <a:ea typeface="Helvetica Neue"/>
              <a:cs typeface="Arial" panose="020B0604020202020204" pitchFamily="34" charset="0"/>
              <a:sym typeface="Helvetica Neue"/>
            </a:endParaRPr>
          </a:p>
        </p:txBody>
      </p:sp>
      <p:sp>
        <p:nvSpPr>
          <p:cNvPr id="87" name="Google Shape;87;p1"/>
          <p:cNvSpPr/>
          <p:nvPr/>
        </p:nvSpPr>
        <p:spPr>
          <a:xfrm>
            <a:off x="14910498" y="6411093"/>
            <a:ext cx="13880592" cy="12566872"/>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lvl="2" fontAlgn="base"/>
            <a:r>
              <a:rPr lang="en-US" sz="3200" b="1" i="0" u="none" strike="noStrike" dirty="0">
                <a:solidFill>
                  <a:srgbClr val="000000"/>
                </a:solidFill>
                <a:effectLst/>
                <a:latin typeface="Arial" panose="020B0604020202020204" pitchFamily="34" charset="0"/>
                <a:cs typeface="Arial" panose="020B0604020202020204" pitchFamily="34" charset="0"/>
              </a:rPr>
              <a:t>Aim 1</a:t>
            </a:r>
            <a:r>
              <a:rPr lang="en-US" sz="3200" b="0" i="0" u="none" strike="noStrike" dirty="0">
                <a:solidFill>
                  <a:srgbClr val="000000"/>
                </a:solidFill>
                <a:effectLst/>
                <a:latin typeface="Arial" panose="020B0604020202020204" pitchFamily="34" charset="0"/>
                <a:cs typeface="Arial" panose="020B0604020202020204" pitchFamily="34" charset="0"/>
              </a:rPr>
              <a:t>: To characterize differences in behavioral reward responses (i.e. liking ratings) to music across children, adolescents, and young adults.</a:t>
            </a:r>
          </a:p>
          <a:p>
            <a:pPr lvl="2" fontAlgn="base"/>
            <a:endParaRPr lang="en-US" sz="3200" b="1"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3200" b="1" dirty="0">
              <a:latin typeface="Arial" panose="020B0604020202020204" pitchFamily="34" charset="0"/>
              <a:cs typeface="Arial" panose="020B0604020202020204" pitchFamily="34" charset="0"/>
            </a:endParaRPr>
          </a:p>
          <a:p>
            <a:pPr lvl="2" fontAlgn="base"/>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r>
              <a:rPr lang="en-US" sz="3200" b="0" i="0" u="none" strike="noStrike" dirty="0">
                <a:solidFill>
                  <a:srgbClr val="000000"/>
                </a:solidFill>
                <a:effectLst/>
                <a:latin typeface="Arial" panose="020B0604020202020204" pitchFamily="34" charset="0"/>
                <a:cs typeface="Arial" panose="020B0604020202020204" pitchFamily="34" charset="0"/>
              </a:rPr>
              <a:t> Using a novel behavioral</a:t>
            </a:r>
            <a:r>
              <a:rPr lang="en-US" sz="3200" baseline="30000" dirty="0">
                <a:latin typeface="Arial" panose="020B0604020202020204" pitchFamily="34" charset="0"/>
                <a:cs typeface="Arial" panose="020B0604020202020204" pitchFamily="34" charset="0"/>
              </a:rPr>
              <a:t>8</a:t>
            </a:r>
            <a:r>
              <a:rPr lang="en-US" sz="3200" b="0" i="0" u="none" strike="noStrike" dirty="0">
                <a:solidFill>
                  <a:srgbClr val="000000"/>
                </a:solidFill>
                <a:effectLst/>
                <a:latin typeface="Arial" panose="020B0604020202020204" pitchFamily="34" charset="0"/>
                <a:cs typeface="Arial" panose="020B0604020202020204" pitchFamily="34" charset="0"/>
              </a:rPr>
              <a:t> and music-listening task fMRI</a:t>
            </a:r>
            <a:r>
              <a:rPr lang="en-US" sz="3200" baseline="30000" dirty="0">
                <a:latin typeface="Arial" panose="020B0604020202020204" pitchFamily="34" charset="0"/>
                <a:cs typeface="Arial" panose="020B0604020202020204" pitchFamily="34" charset="0"/>
              </a:rPr>
              <a:t>9</a:t>
            </a:r>
            <a:r>
              <a:rPr lang="en-US" sz="3200" b="0" i="0" u="none" strike="noStrike" dirty="0">
                <a:solidFill>
                  <a:srgbClr val="000000"/>
                </a:solidFill>
                <a:effectLst/>
                <a:latin typeface="Arial" panose="020B0604020202020204" pitchFamily="34" charset="0"/>
                <a:cs typeface="Arial" panose="020B0604020202020204" pitchFamily="34" charset="0"/>
              </a:rPr>
              <a:t> paradigm developed in our lab, we propose to test the relationship between participants’ liking and familiarity of novel melodies while manipulating exposure and prediction error, in a cross-sectional cohort aged 7-24</a:t>
            </a:r>
            <a:endParaRPr lang="en-US" sz="3200" dirty="0">
              <a:latin typeface="Arial" panose="020B0604020202020204" pitchFamily="34" charset="0"/>
              <a:cs typeface="Arial" panose="020B0604020202020204" pitchFamily="34" charset="0"/>
            </a:endParaRPr>
          </a:p>
          <a:p>
            <a:pPr lvl="2" fontAlgn="base">
              <a:buFont typeface="Arial" panose="020B0604020202020204" pitchFamily="34" charset="0"/>
              <a:buChar char="•"/>
            </a:pPr>
            <a:r>
              <a:rPr lang="en-US" sz="3200" b="0" i="0" u="none" strike="noStrike" dirty="0">
                <a:solidFill>
                  <a:srgbClr val="000000"/>
                </a:solidFill>
                <a:effectLst/>
                <a:latin typeface="Arial" panose="020B0604020202020204" pitchFamily="34" charset="0"/>
                <a:cs typeface="Arial" panose="020B0604020202020204" pitchFamily="34" charset="0"/>
              </a:rPr>
              <a:t>Studying how predictions relate to learning and reward is often challenging because most music that we encounter contains acoustic  features listeners have been exposed to throughout their lives</a:t>
            </a:r>
            <a:r>
              <a:rPr lang="en-US" sz="3200" b="0" i="0" u="none" strike="noStrike" baseline="30000" dirty="0">
                <a:solidFill>
                  <a:srgbClr val="000000"/>
                </a:solidFill>
                <a:effectLst/>
                <a:latin typeface="Arial" panose="020B0604020202020204" pitchFamily="34" charset="0"/>
                <a:cs typeface="Arial" panose="020B0604020202020204" pitchFamily="34" charset="0"/>
              </a:rPr>
              <a:t>10</a:t>
            </a:r>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r>
              <a:rPr lang="en-US" sz="3200" b="0" i="0" u="none" strike="noStrike" dirty="0">
                <a:solidFill>
                  <a:srgbClr val="000000"/>
                </a:solidFill>
                <a:effectLst/>
                <a:latin typeface="Arial" panose="020B0604020202020204" pitchFamily="34" charset="0"/>
                <a:cs typeface="Arial" panose="020B0604020202020204" pitchFamily="34" charset="0"/>
              </a:rPr>
              <a:t> To overcome this issue, music stimuli used in this task will be written in the Bohlen-Pierce scale, a musical system acoustically different from existing scales across cultures</a:t>
            </a:r>
            <a:r>
              <a:rPr lang="en-US" sz="3200" b="0" i="0" u="none" strike="noStrike" baseline="30000" dirty="0">
                <a:solidFill>
                  <a:srgbClr val="000000"/>
                </a:solidFill>
                <a:effectLst/>
                <a:latin typeface="Arial" panose="020B0604020202020204" pitchFamily="34" charset="0"/>
                <a:cs typeface="Arial" panose="020B0604020202020204" pitchFamily="34" charset="0"/>
              </a:rPr>
              <a:t>11</a:t>
            </a:r>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lvl="2" fontAlgn="base"/>
            <a:endParaRPr lang="en-US" sz="3200" dirty="0">
              <a:latin typeface="Arial" panose="020B0604020202020204" pitchFamily="34" charset="0"/>
              <a:cs typeface="Arial" panose="020B0604020202020204" pitchFamily="34" charset="0"/>
            </a:endParaRPr>
          </a:p>
          <a:p>
            <a:pPr lvl="2" fontAlgn="base"/>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lvl="2" fontAlgn="base"/>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r>
              <a:rPr lang="en-US" sz="3200" b="1" dirty="0">
                <a:solidFill>
                  <a:schemeClr val="dk1"/>
                </a:solidFill>
                <a:latin typeface="Arial" panose="020B0604020202020204" pitchFamily="34" charset="0"/>
                <a:ea typeface="Helvetica Neue"/>
                <a:cs typeface="Arial" panose="020B0604020202020204" pitchFamily="34" charset="0"/>
                <a:sym typeface="Helvetica Neue"/>
              </a:rPr>
              <a:t>Developmental Hypothesis</a:t>
            </a:r>
            <a:r>
              <a:rPr lang="en-US" sz="3200" dirty="0">
                <a:solidFill>
                  <a:schemeClr val="dk1"/>
                </a:solidFill>
                <a:latin typeface="Arial" panose="020B0604020202020204" pitchFamily="34" charset="0"/>
                <a:ea typeface="Helvetica Neue"/>
                <a:cs typeface="Arial" panose="020B0604020202020204" pitchFamily="34" charset="0"/>
                <a:sym typeface="Helvetica Neue"/>
              </a:rPr>
              <a:t>: </a:t>
            </a:r>
            <a:r>
              <a:rPr lang="en-US" sz="3200" dirty="0">
                <a:solidFill>
                  <a:schemeClr val="tx1"/>
                </a:solidFill>
                <a:latin typeface="Arial" panose="020B0604020202020204" pitchFamily="34" charset="0"/>
                <a:ea typeface="Helvetica Neue"/>
                <a:cs typeface="Arial" panose="020B0604020202020204" pitchFamily="34" charset="0"/>
                <a:sym typeface="Helvetica Neue"/>
              </a:rPr>
              <a:t>We hypothesize that adolescents would show greater preference for melodies exposed the most during the exposure phase and greater disliking for melodies that contain a prediction error. The age-related trajectory of the fit between number of presentations and liking ratings will be best characterized by an inverse-U curve, peaking in adolescence. In contrast, there should be no age-related differences in the strength of the relationship between familiarity and number of presentations.</a:t>
            </a:r>
          </a:p>
          <a:p>
            <a:pPr lvl="2" fontAlgn="base"/>
            <a:endParaRPr lang="en-US" sz="3200" dirty="0">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lvl="2" fontAlgn="base"/>
            <a:endParaRPr lang="en-US" sz="3200" b="0"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3200" b="1" dirty="0">
              <a:solidFill>
                <a:schemeClr val="dk1"/>
              </a:solidFill>
              <a:latin typeface="Arial" panose="020B0604020202020204" pitchFamily="34" charset="0"/>
              <a:ea typeface="Helvetica Neue"/>
              <a:cs typeface="Arial" panose="020B0604020202020204" pitchFamily="34" charset="0"/>
              <a:sym typeface="Helvetica Neue"/>
            </a:endParaRPr>
          </a:p>
          <a:p>
            <a:pPr lvl="2" fontAlgn="base"/>
            <a:endParaRPr lang="en-US" sz="3200" b="1" dirty="0">
              <a:solidFill>
                <a:schemeClr val="dk1"/>
              </a:solidFill>
              <a:latin typeface="Arial" panose="020B0604020202020204" pitchFamily="34" charset="0"/>
              <a:ea typeface="Helvetica Neue"/>
              <a:cs typeface="Arial" panose="020B0604020202020204" pitchFamily="34" charset="0"/>
              <a:sym typeface="Helvetica Neue"/>
            </a:endParaRPr>
          </a:p>
          <a:p>
            <a:pPr lvl="2" fontAlgn="base"/>
            <a:endParaRPr lang="en-US" sz="3200" b="1" dirty="0">
              <a:solidFill>
                <a:schemeClr val="dk1"/>
              </a:solidFill>
              <a:latin typeface="Arial" panose="020B0604020202020204" pitchFamily="34" charset="0"/>
              <a:ea typeface="Helvetica Neue"/>
              <a:cs typeface="Arial" panose="020B0604020202020204" pitchFamily="34" charset="0"/>
              <a:sym typeface="Helvetica Neue"/>
            </a:endParaRPr>
          </a:p>
          <a:p>
            <a:pPr lvl="2" fontAlgn="base"/>
            <a:endParaRPr lang="en-US" sz="3200" b="1" dirty="0">
              <a:solidFill>
                <a:schemeClr val="dk1"/>
              </a:solidFill>
              <a:latin typeface="Arial" panose="020B0604020202020204" pitchFamily="34" charset="0"/>
              <a:ea typeface="Helvetica Neue"/>
              <a:cs typeface="Arial" panose="020B0604020202020204" pitchFamily="34" charset="0"/>
              <a:sym typeface="Helvetica Neue"/>
            </a:endParaRPr>
          </a:p>
          <a:p>
            <a:pPr lvl="2" fontAlgn="base"/>
            <a:endParaRPr lang="en-US" sz="1800" b="0"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1800" dirty="0">
              <a:latin typeface="Arial" panose="020B0604020202020204" pitchFamily="34" charset="0"/>
              <a:cs typeface="Arial" panose="020B0604020202020204" pitchFamily="34" charset="0"/>
            </a:endParaRPr>
          </a:p>
          <a:p>
            <a:pPr lvl="2" fontAlgn="base"/>
            <a:endParaRPr lang="en-US" sz="1800" b="0"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1800" dirty="0">
              <a:latin typeface="Arial" panose="020B0604020202020204" pitchFamily="34" charset="0"/>
              <a:cs typeface="Arial" panose="020B0604020202020204" pitchFamily="34" charset="0"/>
            </a:endParaRPr>
          </a:p>
          <a:p>
            <a:pPr lvl="2" fontAlgn="base"/>
            <a:endParaRPr lang="en-US" sz="1800" b="0"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1800" dirty="0">
              <a:latin typeface="Arial" panose="020B0604020202020204" pitchFamily="34" charset="0"/>
              <a:cs typeface="Arial" panose="020B0604020202020204" pitchFamily="34" charset="0"/>
            </a:endParaRPr>
          </a:p>
          <a:p>
            <a:pPr lvl="2" fontAlgn="base"/>
            <a:endParaRPr lang="en-US" sz="1800" b="0"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1800" dirty="0">
              <a:latin typeface="Arial" panose="020B0604020202020204" pitchFamily="34" charset="0"/>
              <a:cs typeface="Arial" panose="020B0604020202020204" pitchFamily="34" charset="0"/>
            </a:endParaRPr>
          </a:p>
          <a:p>
            <a:pPr lvl="2" fontAlgn="base"/>
            <a:endParaRPr lang="en-US" sz="1800" b="0"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1800" b="0" i="0" u="none" strike="noStrike" dirty="0">
              <a:solidFill>
                <a:srgbClr val="000000"/>
              </a:solidFill>
              <a:effectLst/>
              <a:latin typeface="Arial" panose="020B0604020202020204" pitchFamily="34" charset="0"/>
              <a:cs typeface="Arial" panose="020B0604020202020204" pitchFamily="34" charset="0"/>
            </a:endParaRPr>
          </a:p>
          <a:p>
            <a:pPr lvl="2" fontAlgn="base"/>
            <a:endParaRPr lang="en-US" sz="2800" b="0" i="0" u="none" strike="noStrike" dirty="0">
              <a:solidFill>
                <a:srgbClr val="000000"/>
              </a:solidFill>
              <a:effectLst/>
              <a:latin typeface="Arial" panose="020B0604020202020204" pitchFamily="34" charset="0"/>
              <a:cs typeface="Arial" panose="020B0604020202020204" pitchFamily="34" charset="0"/>
            </a:endParaRPr>
          </a:p>
          <a:p>
            <a:pPr lvl="2" fontAlgn="base"/>
            <a:r>
              <a:rPr lang="en-US" sz="2800" b="0" i="0" u="none" strike="noStrike" dirty="0">
                <a:solidFill>
                  <a:srgbClr val="000000"/>
                </a:solidFill>
                <a:effectLst/>
                <a:latin typeface="Arial" panose="020B0604020202020204" pitchFamily="34" charset="0"/>
                <a:cs typeface="Arial" panose="020B0604020202020204" pitchFamily="34" charset="0"/>
              </a:rPr>
              <a:t>Power analyses from adult data indicate that a sample size of N=68 will have 80% power in detecting an effect of number of presentations on subsequent liking ratings. To account for data loss in developmental studies, we will recruit 78 participants, evenly distributed across age, to meet this sample size.</a:t>
            </a:r>
          </a:p>
          <a:p>
            <a:pPr lvl="2" fontAlgn="base"/>
            <a:endParaRPr lang="en-US" sz="3200" b="0" i="0" u="none" strike="noStrike" dirty="0">
              <a:solidFill>
                <a:srgbClr val="000000"/>
              </a:solidFill>
              <a:effectLst/>
              <a:latin typeface="Arial" panose="020B0604020202020204" pitchFamily="34" charset="0"/>
              <a:cs typeface="Arial" panose="020B0604020202020204" pitchFamily="34" charset="0"/>
            </a:endParaRPr>
          </a:p>
        </p:txBody>
      </p:sp>
      <p:pic>
        <p:nvPicPr>
          <p:cNvPr id="88" name="Google Shape;88;p1"/>
          <p:cNvPicPr preferRelativeResize="0"/>
          <p:nvPr/>
        </p:nvPicPr>
        <p:blipFill rotWithShape="1">
          <a:blip r:embed="rId4">
            <a:alphaModFix/>
          </a:blip>
          <a:srcRect/>
          <a:stretch/>
        </p:blipFill>
        <p:spPr>
          <a:xfrm>
            <a:off x="3793154" y="827756"/>
            <a:ext cx="3855552" cy="3823631"/>
          </a:xfrm>
          <a:prstGeom prst="rect">
            <a:avLst/>
          </a:prstGeom>
          <a:noFill/>
          <a:ln>
            <a:noFill/>
          </a:ln>
        </p:spPr>
      </p:pic>
      <p:sp>
        <p:nvSpPr>
          <p:cNvPr id="90" name="Google Shape;90;p1"/>
          <p:cNvSpPr/>
          <p:nvPr/>
        </p:nvSpPr>
        <p:spPr>
          <a:xfrm>
            <a:off x="710024" y="5450458"/>
            <a:ext cx="13877365" cy="1064204"/>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000" b="1" dirty="0">
                <a:solidFill>
                  <a:schemeClr val="lt1"/>
                </a:solidFill>
                <a:latin typeface="Arial" panose="020B0604020202020204" pitchFamily="34" charset="0"/>
                <a:ea typeface="Helvetica Neue"/>
                <a:cs typeface="Arial" panose="020B0604020202020204" pitchFamily="34" charset="0"/>
                <a:sym typeface="Helvetica Neue"/>
              </a:rPr>
              <a:t>Introduction</a:t>
            </a:r>
            <a:endParaRPr sz="5000" dirty="0">
              <a:latin typeface="Arial" panose="020B0604020202020204" pitchFamily="34" charset="0"/>
              <a:cs typeface="Arial" panose="020B0604020202020204" pitchFamily="34" charset="0"/>
            </a:endParaRPr>
          </a:p>
        </p:txBody>
      </p:sp>
      <p:sp>
        <p:nvSpPr>
          <p:cNvPr id="102" name="Google Shape;102;p1"/>
          <p:cNvSpPr/>
          <p:nvPr/>
        </p:nvSpPr>
        <p:spPr>
          <a:xfrm>
            <a:off x="29313182" y="24130025"/>
            <a:ext cx="14243360" cy="1720671"/>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algn="ctr"/>
            <a:r>
              <a:rPr lang="en-US" sz="5000" b="1" dirty="0">
                <a:solidFill>
                  <a:schemeClr val="lt1"/>
                </a:solidFill>
                <a:latin typeface="Arial" panose="020B0604020202020204" pitchFamily="34" charset="0"/>
                <a:ea typeface="Helvetica Neue"/>
                <a:cs typeface="Arial" panose="020B0604020202020204" pitchFamily="34" charset="0"/>
                <a:sym typeface="Helvetica Neue"/>
              </a:rPr>
              <a:t>Auditory cortex sensitive to PE; FC with mPFC tracks with both exposure &amp; PE </a:t>
            </a:r>
            <a:endParaRPr sz="5000" dirty="0">
              <a:latin typeface="Arial" panose="020B0604020202020204" pitchFamily="34" charset="0"/>
              <a:cs typeface="Arial" panose="020B0604020202020204" pitchFamily="34" charset="0"/>
            </a:endParaRPr>
          </a:p>
        </p:txBody>
      </p:sp>
      <p:sp>
        <p:nvSpPr>
          <p:cNvPr id="169" name="Google Shape;87;p1">
            <a:extLst>
              <a:ext uri="{FF2B5EF4-FFF2-40B4-BE49-F238E27FC236}">
                <a16:creationId xmlns:a16="http://schemas.microsoft.com/office/drawing/2014/main" id="{54F7C366-E575-8F4D-8A46-DB1E95245786}"/>
              </a:ext>
            </a:extLst>
          </p:cNvPr>
          <p:cNvSpPr/>
          <p:nvPr/>
        </p:nvSpPr>
        <p:spPr>
          <a:xfrm>
            <a:off x="816172" y="6541369"/>
            <a:ext cx="13774857" cy="31386906"/>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marL="457200" indent="-457200" fontAlgn="base">
              <a:buFont typeface="Arial" panose="020B0604020202020204" pitchFamily="34" charset="0"/>
              <a:buChar char="•"/>
            </a:pPr>
            <a:r>
              <a:rPr lang="en-US" sz="3200" dirty="0">
                <a:latin typeface="Arial" panose="020B0604020202020204" pitchFamily="34" charset="0"/>
                <a:cs typeface="Arial" panose="020B0604020202020204" pitchFamily="34" charset="0"/>
              </a:rPr>
              <a:t>Listening to music is regarded as one of the most pleasurable experiences across the lifespan</a:t>
            </a:r>
            <a:r>
              <a:rPr lang="en-US" sz="3200" baseline="30000" dirty="0">
                <a:latin typeface="Arial" panose="020B0604020202020204" pitchFamily="34" charset="0"/>
                <a:cs typeface="Arial" panose="020B0604020202020204" pitchFamily="34" charset="0"/>
              </a:rPr>
              <a:t>1</a:t>
            </a:r>
          </a:p>
          <a:p>
            <a:pPr marL="457200" indent="-457200" fontAlgn="base">
              <a:buFont typeface="Arial" panose="020B0604020202020204" pitchFamily="34" charset="0"/>
              <a:buChar char="•"/>
            </a:pPr>
            <a:r>
              <a:rPr lang="en-US" sz="3200" dirty="0">
                <a:latin typeface="Arial" panose="020B0604020202020204" pitchFamily="34" charset="0"/>
                <a:cs typeface="Arial" panose="020B0604020202020204" pitchFamily="34" charset="0"/>
              </a:rPr>
              <a:t>Pleasurable music listening experiences involve interactions between auditory and reward neural systems</a:t>
            </a:r>
            <a:r>
              <a:rPr lang="en-US" sz="3200" baseline="30000" dirty="0">
                <a:latin typeface="Arial" panose="020B0604020202020204" pitchFamily="34" charset="0"/>
                <a:cs typeface="Arial" panose="020B0604020202020204" pitchFamily="34" charset="0"/>
              </a:rPr>
              <a:t>2</a:t>
            </a: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r>
              <a:rPr lang="en-US" sz="3200" dirty="0">
                <a:latin typeface="Arial" panose="020B0604020202020204" pitchFamily="34" charset="0"/>
                <a:cs typeface="Arial" panose="020B0604020202020204" pitchFamily="34" charset="0"/>
              </a:rPr>
              <a:t>Music accrues implicit reward value by exploiting reward-prediction mechanisms: listeners tend to prefer music with predictable acoustic and structural features</a:t>
            </a:r>
            <a:r>
              <a:rPr lang="en-US" sz="3200" baseline="30000" dirty="0">
                <a:latin typeface="Arial" panose="020B0604020202020204" pitchFamily="34" charset="0"/>
                <a:cs typeface="Arial" panose="020B0604020202020204" pitchFamily="34" charset="0"/>
              </a:rPr>
              <a:t>3</a:t>
            </a: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r>
              <a:rPr lang="en-US" sz="3200" dirty="0">
                <a:latin typeface="Arial" panose="020B0604020202020204" pitchFamily="34" charset="0"/>
                <a:cs typeface="Arial" panose="020B0604020202020204" pitchFamily="34" charset="0"/>
              </a:rPr>
              <a:t>There are also lifespan differences in which music is most preferred: Older adults (ages 55+) show lifelong preference for music from adolescence, which also elicits the most spontaneous music-evoked autobiographical memories (MEAMs) in this population (the “reminiscence bump” effect</a:t>
            </a:r>
            <a:r>
              <a:rPr lang="en-US" sz="3200" baseline="30000" dirty="0">
                <a:latin typeface="Arial" panose="020B0604020202020204" pitchFamily="34" charset="0"/>
                <a:cs typeface="Arial" panose="020B0604020202020204" pitchFamily="34" charset="0"/>
              </a:rPr>
              <a:t>4</a:t>
            </a:r>
            <a:r>
              <a:rPr lang="en-US" sz="3200" dirty="0">
                <a:latin typeface="Arial" panose="020B0604020202020204" pitchFamily="34" charset="0"/>
                <a:cs typeface="Arial" panose="020B0604020202020204" pitchFamily="34" charset="0"/>
              </a:rPr>
              <a:t>):</a:t>
            </a: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baseline="300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r>
              <a:rPr lang="en-US" sz="3200" b="1" dirty="0">
                <a:latin typeface="Arial" panose="020B0604020202020204" pitchFamily="34" charset="0"/>
                <a:cs typeface="Arial" panose="020B0604020202020204" pitchFamily="34" charset="0"/>
              </a:rPr>
              <a:t>The developmental explanation for this preference bump remains unclear. </a:t>
            </a:r>
            <a:r>
              <a:rPr lang="en-US" sz="3200" dirty="0">
                <a:latin typeface="Arial" panose="020B0604020202020204" pitchFamily="34" charset="0"/>
                <a:cs typeface="Arial" panose="020B0604020202020204" pitchFamily="34" charset="0"/>
              </a:rPr>
              <a:t>Here we test a candidate mechanism:</a:t>
            </a:r>
          </a:p>
          <a:p>
            <a:pPr marL="457200" indent="-457200" fontAlgn="base">
              <a:buFont typeface="Arial" panose="020B0604020202020204" pitchFamily="34" charset="0"/>
              <a:buChar char="•"/>
            </a:pPr>
            <a:r>
              <a:rPr lang="en-US" sz="3200" dirty="0">
                <a:latin typeface="Arial" panose="020B0604020202020204" pitchFamily="34" charset="0"/>
                <a:cs typeface="Arial" panose="020B0604020202020204" pitchFamily="34" charset="0"/>
              </a:rPr>
              <a:t>Adolescents show heightened sensitivity to non-music reward-predictive cues and rewarding outcomes</a:t>
            </a:r>
            <a:r>
              <a:rPr lang="en-US" sz="3200" baseline="30000" dirty="0">
                <a:latin typeface="Arial" panose="020B0604020202020204" pitchFamily="34" charset="0"/>
                <a:cs typeface="Arial" panose="020B0604020202020204" pitchFamily="34" charset="0"/>
              </a:rPr>
              <a:t>5</a:t>
            </a:r>
            <a:r>
              <a:rPr lang="en-US" sz="3200" dirty="0">
                <a:latin typeface="Arial" panose="020B0604020202020204" pitchFamily="34" charset="0"/>
                <a:cs typeface="Arial" panose="020B0604020202020204" pitchFamily="34" charset="0"/>
              </a:rPr>
              <a:t>, attributed to peak levels of dopamine signaling and reward system responsivity during this time</a:t>
            </a:r>
            <a:r>
              <a:rPr lang="en-US" sz="3200" baseline="30000" dirty="0">
                <a:latin typeface="Arial" panose="020B0604020202020204" pitchFamily="34" charset="0"/>
                <a:cs typeface="Arial" panose="020B0604020202020204" pitchFamily="34" charset="0"/>
              </a:rPr>
              <a:t>6</a:t>
            </a: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r>
              <a:rPr lang="en-US" sz="3200" dirty="0" err="1">
                <a:latin typeface="Arial" panose="020B0604020202020204" pitchFamily="34" charset="0"/>
                <a:cs typeface="Arial" panose="020B0604020202020204" pitchFamily="34" charset="0"/>
              </a:rPr>
              <a:t>Corticostriatal</a:t>
            </a:r>
            <a:r>
              <a:rPr lang="en-US" sz="3200" dirty="0">
                <a:latin typeface="Arial" panose="020B0604020202020204" pitchFamily="34" charset="0"/>
                <a:cs typeface="Arial" panose="020B0604020202020204" pitchFamily="34" charset="0"/>
              </a:rPr>
              <a:t> functional connectivity also shows positive age-related changes during adolescence</a:t>
            </a:r>
            <a:r>
              <a:rPr lang="en-US" sz="3200" baseline="30000" dirty="0">
                <a:latin typeface="Arial" panose="020B0604020202020204" pitchFamily="34" charset="0"/>
                <a:cs typeface="Arial" panose="020B0604020202020204" pitchFamily="34" charset="0"/>
              </a:rPr>
              <a:t>7</a:t>
            </a:r>
          </a:p>
          <a:p>
            <a:pPr fontAlgn="base"/>
            <a:endParaRPr lang="en-US" sz="3200" baseline="30000" dirty="0">
              <a:latin typeface="Arial" panose="020B0604020202020204" pitchFamily="34" charset="0"/>
              <a:cs typeface="Arial" panose="020B0604020202020204" pitchFamily="34" charset="0"/>
            </a:endParaRPr>
          </a:p>
          <a:p>
            <a:pPr fontAlgn="base"/>
            <a:endParaRPr lang="en-US" sz="3200" baseline="30000" dirty="0">
              <a:latin typeface="Arial" panose="020B0604020202020204" pitchFamily="34" charset="0"/>
              <a:cs typeface="Arial" panose="020B0604020202020204" pitchFamily="34" charset="0"/>
            </a:endParaRPr>
          </a:p>
          <a:p>
            <a:pPr fontAlgn="base"/>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b="0" i="0" u="none" strike="noStrike" dirty="0">
              <a:solidFill>
                <a:srgbClr val="000000"/>
              </a:solidFill>
              <a:effectLst/>
              <a:latin typeface="Arial" panose="020B0604020202020204" pitchFamily="34" charset="0"/>
              <a:cs typeface="Arial" panose="020B0604020202020204" pitchFamily="34" charset="0"/>
            </a:endParaRPr>
          </a:p>
          <a:p>
            <a:pPr fontAlgn="base"/>
            <a:endParaRPr lang="en-US" sz="3200" b="0" i="0" u="none" strike="noStrike" dirty="0">
              <a:solidFill>
                <a:srgbClr val="000000"/>
              </a:solidFill>
              <a:effectLst/>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a:p>
            <a:pPr marL="457200" indent="-457200" fontAlgn="base">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p:txBody>
      </p:sp>
      <p:pic>
        <p:nvPicPr>
          <p:cNvPr id="10" name="Picture 9" descr="Logo&#10;&#10;Description automatically generated">
            <a:extLst>
              <a:ext uri="{FF2B5EF4-FFF2-40B4-BE49-F238E27FC236}">
                <a16:creationId xmlns:a16="http://schemas.microsoft.com/office/drawing/2014/main" id="{3F48F05B-6653-0848-9403-3B8173840F7A}"/>
              </a:ext>
            </a:extLst>
          </p:cNvPr>
          <p:cNvPicPr>
            <a:picLocks noChangeAspect="1"/>
          </p:cNvPicPr>
          <p:nvPr/>
        </p:nvPicPr>
        <p:blipFill>
          <a:blip r:embed="rId5"/>
          <a:stretch>
            <a:fillRect/>
          </a:stretch>
        </p:blipFill>
        <p:spPr>
          <a:xfrm>
            <a:off x="39160669" y="430621"/>
            <a:ext cx="3850077" cy="3054455"/>
          </a:xfrm>
          <a:prstGeom prst="rect">
            <a:avLst/>
          </a:prstGeom>
        </p:spPr>
      </p:pic>
      <p:sp>
        <p:nvSpPr>
          <p:cNvPr id="33" name="Google Shape;165;p1">
            <a:extLst>
              <a:ext uri="{FF2B5EF4-FFF2-40B4-BE49-F238E27FC236}">
                <a16:creationId xmlns:a16="http://schemas.microsoft.com/office/drawing/2014/main" id="{4B4E7B85-1EB0-FB23-300F-71578916CDB0}"/>
              </a:ext>
            </a:extLst>
          </p:cNvPr>
          <p:cNvSpPr/>
          <p:nvPr/>
        </p:nvSpPr>
        <p:spPr>
          <a:xfrm>
            <a:off x="14860428" y="7730800"/>
            <a:ext cx="13880592" cy="972420"/>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lvl="0" algn="ctr"/>
            <a:r>
              <a:rPr lang="en-US" sz="5000" b="1" dirty="0">
                <a:solidFill>
                  <a:schemeClr val="lt1"/>
                </a:solidFill>
                <a:latin typeface="Arial" panose="020B0604020202020204" pitchFamily="34" charset="0"/>
                <a:ea typeface="Helvetica Neue"/>
                <a:cs typeface="Arial" panose="020B0604020202020204" pitchFamily="34" charset="0"/>
                <a:sym typeface="Helvetica Neue"/>
              </a:rPr>
              <a:t>Behavioral Task</a:t>
            </a:r>
            <a:endParaRPr lang="en-US" sz="5000" dirty="0">
              <a:latin typeface="Arial" panose="020B0604020202020204" pitchFamily="34" charset="0"/>
              <a:cs typeface="Arial" panose="020B0604020202020204" pitchFamily="34" charset="0"/>
            </a:endParaRPr>
          </a:p>
        </p:txBody>
      </p:sp>
      <p:pic>
        <p:nvPicPr>
          <p:cNvPr id="5" name="Picture 4" descr="A picture containing text, graphics, graphic design, clipart&#10;&#10;Description automatically generated">
            <a:extLst>
              <a:ext uri="{FF2B5EF4-FFF2-40B4-BE49-F238E27FC236}">
                <a16:creationId xmlns:a16="http://schemas.microsoft.com/office/drawing/2014/main" id="{3A736DFC-B350-F4C2-6844-E25222E01CC8}"/>
              </a:ext>
            </a:extLst>
          </p:cNvPr>
          <p:cNvPicPr>
            <a:picLocks noChangeAspect="1"/>
          </p:cNvPicPr>
          <p:nvPr/>
        </p:nvPicPr>
        <p:blipFill>
          <a:blip r:embed="rId6"/>
          <a:stretch>
            <a:fillRect/>
          </a:stretch>
        </p:blipFill>
        <p:spPr>
          <a:xfrm>
            <a:off x="34085654" y="346872"/>
            <a:ext cx="3054456" cy="3054456"/>
          </a:xfrm>
          <a:prstGeom prst="rect">
            <a:avLst/>
          </a:prstGeom>
        </p:spPr>
      </p:pic>
      <p:sp>
        <p:nvSpPr>
          <p:cNvPr id="7" name="Google Shape;121;p1">
            <a:extLst>
              <a:ext uri="{FF2B5EF4-FFF2-40B4-BE49-F238E27FC236}">
                <a16:creationId xmlns:a16="http://schemas.microsoft.com/office/drawing/2014/main" id="{23EEB91C-EB40-491B-3B2B-BBF557A4607D}"/>
              </a:ext>
            </a:extLst>
          </p:cNvPr>
          <p:cNvSpPr/>
          <p:nvPr/>
        </p:nvSpPr>
        <p:spPr>
          <a:xfrm>
            <a:off x="29115911" y="5453122"/>
            <a:ext cx="14198418" cy="1064204"/>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000" b="1" dirty="0">
                <a:solidFill>
                  <a:schemeClr val="lt1"/>
                </a:solidFill>
                <a:latin typeface="Arial" panose="020B0604020202020204" pitchFamily="34" charset="0"/>
                <a:ea typeface="Helvetica Neue"/>
                <a:cs typeface="Arial" panose="020B0604020202020204" pitchFamily="34" charset="0"/>
                <a:sym typeface="Helvetica Neue"/>
              </a:rPr>
              <a:t>Study Aim 2</a:t>
            </a:r>
          </a:p>
        </p:txBody>
      </p:sp>
      <p:sp>
        <p:nvSpPr>
          <p:cNvPr id="18" name="Google Shape;121;p1">
            <a:extLst>
              <a:ext uri="{FF2B5EF4-FFF2-40B4-BE49-F238E27FC236}">
                <a16:creationId xmlns:a16="http://schemas.microsoft.com/office/drawing/2014/main" id="{FAC2F673-5E8E-F280-2746-17113F14127F}"/>
              </a:ext>
            </a:extLst>
          </p:cNvPr>
          <p:cNvSpPr/>
          <p:nvPr/>
        </p:nvSpPr>
        <p:spPr>
          <a:xfrm>
            <a:off x="706797" y="32330655"/>
            <a:ext cx="13880592" cy="3484491"/>
          </a:xfrm>
          <a:prstGeom prst="rect">
            <a:avLst/>
          </a:prstGeom>
          <a:solidFill>
            <a:schemeClr val="accent6">
              <a:lumMod val="40000"/>
              <a:lumOff val="60000"/>
            </a:schemeClr>
          </a:solidFill>
          <a:ln w="12700" cap="flat" cmpd="sng">
            <a:noFill/>
            <a:prstDash val="solid"/>
            <a:miter lim="800000"/>
            <a:headEnd type="none" w="sm" len="sm"/>
            <a:tailEnd type="none" w="sm" len="sm"/>
          </a:ln>
        </p:spPr>
        <p:txBody>
          <a:bodyPr spcFirstLastPara="1" wrap="square" lIns="91425" tIns="45700" rIns="91425" bIns="45700" anchor="t" anchorCtr="0">
            <a:noAutofit/>
          </a:bodyPr>
          <a:lstStyle/>
          <a:p>
            <a:pPr marL="0" marR="0" lvl="0" indent="0" rtl="0">
              <a:spcBef>
                <a:spcPts val="0"/>
              </a:spcBef>
              <a:spcAft>
                <a:spcPts val="0"/>
              </a:spcAft>
              <a:buNone/>
            </a:pPr>
            <a:r>
              <a:rPr lang="en-US" sz="4000" b="1" dirty="0">
                <a:latin typeface="Arial" panose="020B0604020202020204" pitchFamily="34" charset="0"/>
                <a:cs typeface="Arial" panose="020B0604020202020204" pitchFamily="34" charset="0"/>
              </a:rPr>
              <a:t>Research Questions:</a:t>
            </a:r>
          </a:p>
          <a:p>
            <a:pPr marL="514350" indent="-514350">
              <a:buFont typeface="+mj-lt"/>
              <a:buAutoNum type="arabicPeriod"/>
            </a:pPr>
            <a:r>
              <a:rPr lang="en-US" sz="3200" dirty="0">
                <a:latin typeface="Arial" panose="020B0604020202020204" pitchFamily="34" charset="0"/>
                <a:cs typeface="Arial" panose="020B0604020202020204" pitchFamily="34" charset="0"/>
              </a:rPr>
              <a:t>Does heightened reward sensitivity in adolescence contribute to an increase in music reward valuation during adolescence?</a:t>
            </a:r>
          </a:p>
          <a:p>
            <a:pPr marL="514350" indent="-514350">
              <a:buFont typeface="+mj-lt"/>
              <a:buAutoNum type="arabicPeriod"/>
            </a:pPr>
            <a:endParaRPr lang="en-US" sz="3200" dirty="0">
              <a:latin typeface="Arial" panose="020B0604020202020204" pitchFamily="34" charset="0"/>
              <a:cs typeface="Arial" panose="020B0604020202020204" pitchFamily="34" charset="0"/>
            </a:endParaRPr>
          </a:p>
          <a:p>
            <a:pPr marL="514350" indent="-514350">
              <a:buFont typeface="+mj-lt"/>
              <a:buAutoNum type="arabicPeriod"/>
            </a:pPr>
            <a:r>
              <a:rPr lang="en-US" sz="3200" dirty="0">
                <a:latin typeface="Arial" panose="020B0604020202020204" pitchFamily="34" charset="0"/>
                <a:cs typeface="Arial" panose="020B0604020202020204" pitchFamily="34" charset="0"/>
              </a:rPr>
              <a:t>How does developmental maturation of the reward system relate to changes in music preference in adolescence?</a:t>
            </a:r>
          </a:p>
        </p:txBody>
      </p:sp>
      <p:pic>
        <p:nvPicPr>
          <p:cNvPr id="3" name="Picture 2" descr="Learning and Brain Development Lab, Northeastern University">
            <a:extLst>
              <a:ext uri="{FF2B5EF4-FFF2-40B4-BE49-F238E27FC236}">
                <a16:creationId xmlns:a16="http://schemas.microsoft.com/office/drawing/2014/main" id="{9B187ECC-918F-92E5-9F70-406AF7D6FD00}"/>
              </a:ext>
            </a:extLst>
          </p:cNvPr>
          <p:cNvPicPr>
            <a:picLocks noChangeAspect="1" noChangeArrowheads="1"/>
          </p:cNvPicPr>
          <p:nvPr/>
        </p:nvPicPr>
        <p:blipFill rotWithShape="1">
          <a:blip r:embed="rId7">
            <a:clrChange>
              <a:clrFrom>
                <a:srgbClr val="3C4425"/>
              </a:clrFrom>
              <a:clrTo>
                <a:srgbClr val="3C4425">
                  <a:alpha val="0"/>
                </a:srgbClr>
              </a:clrTo>
            </a:clrChange>
            <a:extLst>
              <a:ext uri="{28A0092B-C50C-407E-A947-70E740481C1C}">
                <a14:useLocalDpi xmlns:a14="http://schemas.microsoft.com/office/drawing/2010/main" val="0"/>
              </a:ext>
            </a:extLst>
          </a:blip>
          <a:srcRect l="3989" t="9307" r="4414" b="8644"/>
          <a:stretch/>
        </p:blipFill>
        <p:spPr bwMode="auto">
          <a:xfrm>
            <a:off x="35927026" y="3019980"/>
            <a:ext cx="5171530" cy="1780590"/>
          </a:xfrm>
          <a:prstGeom prst="rect">
            <a:avLst/>
          </a:prstGeom>
          <a:noFill/>
          <a:extLst>
            <a:ext uri="{909E8E84-426E-40DD-AFC4-6F175D3DCCD1}">
              <a14:hiddenFill xmlns:a14="http://schemas.microsoft.com/office/drawing/2010/main">
                <a:solidFill>
                  <a:srgbClr val="FFFFFF"/>
                </a:solidFill>
              </a14:hiddenFill>
            </a:ext>
          </a:extLst>
        </p:spPr>
      </p:pic>
      <p:sp>
        <p:nvSpPr>
          <p:cNvPr id="23" name="AutoShape 8">
            <a:extLst>
              <a:ext uri="{FF2B5EF4-FFF2-40B4-BE49-F238E27FC236}">
                <a16:creationId xmlns:a16="http://schemas.microsoft.com/office/drawing/2014/main" id="{F13A25DD-3BF4-1C80-2DB2-55156A073938}"/>
              </a:ext>
            </a:extLst>
          </p:cNvPr>
          <p:cNvSpPr>
            <a:spLocks noChangeAspect="1" noChangeArrowheads="1"/>
          </p:cNvSpPr>
          <p:nvPr/>
        </p:nvSpPr>
        <p:spPr bwMode="auto">
          <a:xfrm>
            <a:off x="22617369" y="19361549"/>
            <a:ext cx="208183" cy="20818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sp>
        <p:nvSpPr>
          <p:cNvPr id="27" name="AutoShape 10">
            <a:extLst>
              <a:ext uri="{FF2B5EF4-FFF2-40B4-BE49-F238E27FC236}">
                <a16:creationId xmlns:a16="http://schemas.microsoft.com/office/drawing/2014/main" id="{D6CED2BD-09C3-375B-B8D4-19B27F7C9911}"/>
              </a:ext>
            </a:extLst>
          </p:cNvPr>
          <p:cNvSpPr>
            <a:spLocks noChangeAspect="1" noChangeArrowheads="1"/>
          </p:cNvSpPr>
          <p:nvPr/>
        </p:nvSpPr>
        <p:spPr bwMode="auto">
          <a:xfrm>
            <a:off x="22769769" y="19513949"/>
            <a:ext cx="208183" cy="20818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latin typeface="Arial" panose="020B0604020202020204" pitchFamily="34" charset="0"/>
              <a:cs typeface="Arial" panose="020B0604020202020204" pitchFamily="34" charset="0"/>
            </a:endParaRPr>
          </a:p>
        </p:txBody>
      </p:sp>
      <p:pic>
        <p:nvPicPr>
          <p:cNvPr id="38" name="Picture 37" descr="A graph of different age groups&#10;&#10;Description automatically generated with medium confidence">
            <a:extLst>
              <a:ext uri="{FF2B5EF4-FFF2-40B4-BE49-F238E27FC236}">
                <a16:creationId xmlns:a16="http://schemas.microsoft.com/office/drawing/2014/main" id="{AB41CFF4-7F92-9EC0-A4BD-E85E535A4D4C}"/>
              </a:ext>
            </a:extLst>
          </p:cNvPr>
          <p:cNvPicPr>
            <a:picLocks noChangeAspect="1"/>
          </p:cNvPicPr>
          <p:nvPr/>
        </p:nvPicPr>
        <p:blipFill>
          <a:blip r:embed="rId8"/>
          <a:stretch>
            <a:fillRect/>
          </a:stretch>
        </p:blipFill>
        <p:spPr>
          <a:xfrm>
            <a:off x="7370431" y="12799363"/>
            <a:ext cx="6468865" cy="4528205"/>
          </a:xfrm>
          <a:prstGeom prst="rect">
            <a:avLst/>
          </a:prstGeom>
        </p:spPr>
      </p:pic>
      <p:pic>
        <p:nvPicPr>
          <p:cNvPr id="51" name="Picture 50" descr="A graph of different age groups&#10;&#10;Description automatically generated with medium confidence">
            <a:extLst>
              <a:ext uri="{FF2B5EF4-FFF2-40B4-BE49-F238E27FC236}">
                <a16:creationId xmlns:a16="http://schemas.microsoft.com/office/drawing/2014/main" id="{1B31E060-122E-1D0A-872D-7258A5A88B13}"/>
              </a:ext>
            </a:extLst>
          </p:cNvPr>
          <p:cNvPicPr>
            <a:picLocks noChangeAspect="1"/>
          </p:cNvPicPr>
          <p:nvPr/>
        </p:nvPicPr>
        <p:blipFill>
          <a:blip r:embed="rId9"/>
          <a:stretch>
            <a:fillRect/>
          </a:stretch>
        </p:blipFill>
        <p:spPr>
          <a:xfrm>
            <a:off x="264842" y="12799363"/>
            <a:ext cx="6468865" cy="4528206"/>
          </a:xfrm>
          <a:prstGeom prst="rect">
            <a:avLst/>
          </a:prstGeom>
        </p:spPr>
      </p:pic>
      <p:sp>
        <p:nvSpPr>
          <p:cNvPr id="54" name="Google Shape;87;p1">
            <a:extLst>
              <a:ext uri="{FF2B5EF4-FFF2-40B4-BE49-F238E27FC236}">
                <a16:creationId xmlns:a16="http://schemas.microsoft.com/office/drawing/2014/main" id="{F54FCE03-7AC8-C268-27D0-314D1CA2A076}"/>
              </a:ext>
            </a:extLst>
          </p:cNvPr>
          <p:cNvSpPr/>
          <p:nvPr/>
        </p:nvSpPr>
        <p:spPr>
          <a:xfrm>
            <a:off x="1258324" y="17524538"/>
            <a:ext cx="5447844" cy="546009"/>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dirty="0">
                <a:solidFill>
                  <a:schemeClr val="dk1"/>
                </a:solidFill>
                <a:latin typeface="Arial" panose="020B0604020202020204" pitchFamily="34" charset="0"/>
                <a:ea typeface="Helvetica Neue"/>
                <a:cs typeface="Arial" panose="020B0604020202020204" pitchFamily="34" charset="0"/>
                <a:sym typeface="Helvetica Neue"/>
              </a:rPr>
              <a:t>Music Year of Release – Participant Year of Birth</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sp>
        <p:nvSpPr>
          <p:cNvPr id="55" name="Google Shape;87;p1">
            <a:extLst>
              <a:ext uri="{FF2B5EF4-FFF2-40B4-BE49-F238E27FC236}">
                <a16:creationId xmlns:a16="http://schemas.microsoft.com/office/drawing/2014/main" id="{A79353B5-DA51-895E-F872-E9B94166C5F3}"/>
              </a:ext>
            </a:extLst>
          </p:cNvPr>
          <p:cNvSpPr/>
          <p:nvPr/>
        </p:nvSpPr>
        <p:spPr>
          <a:xfrm>
            <a:off x="8162303" y="17587966"/>
            <a:ext cx="5676993" cy="82492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dirty="0">
                <a:solidFill>
                  <a:schemeClr val="dk1"/>
                </a:solidFill>
                <a:latin typeface="Arial" panose="020B0604020202020204" pitchFamily="34" charset="0"/>
                <a:ea typeface="Helvetica Neue"/>
                <a:cs typeface="Arial" panose="020B0604020202020204" pitchFamily="34" charset="0"/>
                <a:sym typeface="Helvetica Neue"/>
              </a:rPr>
              <a:t>Music Year of Release – Participant Year of Birth</a:t>
            </a: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pic>
        <p:nvPicPr>
          <p:cNvPr id="56" name="Picture 16">
            <a:extLst>
              <a:ext uri="{FF2B5EF4-FFF2-40B4-BE49-F238E27FC236}">
                <a16:creationId xmlns:a16="http://schemas.microsoft.com/office/drawing/2014/main" id="{5C721A90-05C0-31D2-7DCE-B1CA48EECD3E}"/>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36358"/>
          <a:stretch/>
        </p:blipFill>
        <p:spPr bwMode="auto">
          <a:xfrm>
            <a:off x="29164683" y="8756559"/>
            <a:ext cx="13910345" cy="4043405"/>
          </a:xfrm>
          <a:prstGeom prst="rect">
            <a:avLst/>
          </a:prstGeom>
          <a:noFill/>
          <a:extLst>
            <a:ext uri="{909E8E84-426E-40DD-AFC4-6F175D3DCCD1}">
              <a14:hiddenFill xmlns:a14="http://schemas.microsoft.com/office/drawing/2010/main">
                <a:solidFill>
                  <a:srgbClr val="FFFFFF"/>
                </a:solidFill>
              </a14:hiddenFill>
            </a:ext>
          </a:extLst>
        </p:spPr>
      </p:pic>
      <p:sp>
        <p:nvSpPr>
          <p:cNvPr id="63" name="Google Shape;165;p1">
            <a:extLst>
              <a:ext uri="{FF2B5EF4-FFF2-40B4-BE49-F238E27FC236}">
                <a16:creationId xmlns:a16="http://schemas.microsoft.com/office/drawing/2014/main" id="{779BE048-096F-D8B9-9DC2-1FEEDF40F82E}"/>
              </a:ext>
            </a:extLst>
          </p:cNvPr>
          <p:cNvSpPr/>
          <p:nvPr/>
        </p:nvSpPr>
        <p:spPr>
          <a:xfrm>
            <a:off x="14884327" y="5450458"/>
            <a:ext cx="13880592" cy="1064204"/>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000" b="1" dirty="0">
                <a:solidFill>
                  <a:schemeClr val="lt1"/>
                </a:solidFill>
                <a:latin typeface="Arial" panose="020B0604020202020204" pitchFamily="34" charset="0"/>
                <a:ea typeface="Helvetica Neue"/>
                <a:cs typeface="Arial" panose="020B0604020202020204" pitchFamily="34" charset="0"/>
                <a:sym typeface="Helvetica Neue"/>
              </a:rPr>
              <a:t>Study Aim 1</a:t>
            </a:r>
          </a:p>
        </p:txBody>
      </p:sp>
      <p:pic>
        <p:nvPicPr>
          <p:cNvPr id="65" name="Picture 64" descr="A graph of a number of people&#10;&#10;Description automatically generated with medium confidence">
            <a:extLst>
              <a:ext uri="{FF2B5EF4-FFF2-40B4-BE49-F238E27FC236}">
                <a16:creationId xmlns:a16="http://schemas.microsoft.com/office/drawing/2014/main" id="{B9217845-B638-D46F-9AE5-470BCFCB07A1}"/>
              </a:ext>
            </a:extLst>
          </p:cNvPr>
          <p:cNvPicPr>
            <a:picLocks noChangeAspect="1"/>
          </p:cNvPicPr>
          <p:nvPr/>
        </p:nvPicPr>
        <p:blipFill>
          <a:blip r:embed="rId11"/>
          <a:stretch>
            <a:fillRect/>
          </a:stretch>
        </p:blipFill>
        <p:spPr>
          <a:xfrm>
            <a:off x="17386718" y="13925937"/>
            <a:ext cx="8172405" cy="4382965"/>
          </a:xfrm>
          <a:prstGeom prst="rect">
            <a:avLst/>
          </a:prstGeom>
        </p:spPr>
      </p:pic>
      <p:pic>
        <p:nvPicPr>
          <p:cNvPr id="71" name="Picture 70" descr="A comparison of graphs with different colored lines&#10;&#10;Description automatically generated with medium confidence">
            <a:extLst>
              <a:ext uri="{FF2B5EF4-FFF2-40B4-BE49-F238E27FC236}">
                <a16:creationId xmlns:a16="http://schemas.microsoft.com/office/drawing/2014/main" id="{CBCF30B7-1B31-D28B-0D47-A0CA4C168D5D}"/>
              </a:ext>
            </a:extLst>
          </p:cNvPr>
          <p:cNvPicPr>
            <a:picLocks noChangeAspect="1"/>
          </p:cNvPicPr>
          <p:nvPr/>
        </p:nvPicPr>
        <p:blipFill rotWithShape="1">
          <a:blip r:embed="rId12"/>
          <a:srcRect t="8149" b="8155"/>
          <a:stretch/>
        </p:blipFill>
        <p:spPr>
          <a:xfrm>
            <a:off x="15887673" y="28163334"/>
            <a:ext cx="11609712" cy="5465728"/>
          </a:xfrm>
          <a:prstGeom prst="rect">
            <a:avLst/>
          </a:prstGeom>
        </p:spPr>
      </p:pic>
      <p:sp>
        <p:nvSpPr>
          <p:cNvPr id="74" name="Google Shape;87;p1">
            <a:extLst>
              <a:ext uri="{FF2B5EF4-FFF2-40B4-BE49-F238E27FC236}">
                <a16:creationId xmlns:a16="http://schemas.microsoft.com/office/drawing/2014/main" id="{131C1791-1E5D-4403-4882-BB669E2503A1}"/>
              </a:ext>
            </a:extLst>
          </p:cNvPr>
          <p:cNvSpPr/>
          <p:nvPr/>
        </p:nvSpPr>
        <p:spPr>
          <a:xfrm>
            <a:off x="15481287" y="32452134"/>
            <a:ext cx="13880592" cy="617323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pic>
        <p:nvPicPr>
          <p:cNvPr id="1040" name="Picture 16">
            <a:extLst>
              <a:ext uri="{FF2B5EF4-FFF2-40B4-BE49-F238E27FC236}">
                <a16:creationId xmlns:a16="http://schemas.microsoft.com/office/drawing/2014/main" id="{1B2D945A-4415-62A4-A9C7-0F92F0720515}"/>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9431901" y="10974615"/>
            <a:ext cx="3110616" cy="759752"/>
          </a:xfrm>
          <a:prstGeom prst="rect">
            <a:avLst/>
          </a:prstGeom>
          <a:noFill/>
          <a:extLst>
            <a:ext uri="{909E8E84-426E-40DD-AFC4-6F175D3DCCD1}">
              <a14:hiddenFill xmlns:a14="http://schemas.microsoft.com/office/drawing/2010/main">
                <a:solidFill>
                  <a:srgbClr val="FFFFFF"/>
                </a:solidFill>
              </a14:hiddenFill>
            </a:ext>
          </a:extLst>
        </p:spPr>
      </p:pic>
      <p:sp>
        <p:nvSpPr>
          <p:cNvPr id="77" name="Google Shape;87;p1">
            <a:extLst>
              <a:ext uri="{FF2B5EF4-FFF2-40B4-BE49-F238E27FC236}">
                <a16:creationId xmlns:a16="http://schemas.microsoft.com/office/drawing/2014/main" id="{D6181F2B-4630-04B6-897D-3894F60D459C}"/>
              </a:ext>
            </a:extLst>
          </p:cNvPr>
          <p:cNvSpPr/>
          <p:nvPr/>
        </p:nvSpPr>
        <p:spPr>
          <a:xfrm>
            <a:off x="39254677" y="10991150"/>
            <a:ext cx="2771212" cy="790752"/>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2000" dirty="0">
                <a:solidFill>
                  <a:schemeClr val="dk1"/>
                </a:solidFill>
                <a:latin typeface="Arial" panose="020B0604020202020204" pitchFamily="34" charset="0"/>
                <a:ea typeface="Helvetica Neue"/>
                <a:cs typeface="Arial" panose="020B0604020202020204" pitchFamily="34" charset="0"/>
                <a:sym typeface="Helvetica Neue"/>
              </a:rPr>
              <a:t>BP Melodies from</a:t>
            </a:r>
          </a:p>
          <a:p>
            <a:pPr fontAlgn="base"/>
            <a:r>
              <a:rPr lang="en-US" sz="2000" dirty="0">
                <a:solidFill>
                  <a:schemeClr val="dk1"/>
                </a:solidFill>
                <a:latin typeface="Arial" panose="020B0604020202020204" pitchFamily="34" charset="0"/>
                <a:ea typeface="Helvetica Neue"/>
                <a:cs typeface="Arial" panose="020B0604020202020204" pitchFamily="34" charset="0"/>
                <a:sym typeface="Helvetica Neue"/>
              </a:rPr>
              <a:t>Behavioral Task</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sp>
        <p:nvSpPr>
          <p:cNvPr id="21" name="Google Shape;87;p1">
            <a:extLst>
              <a:ext uri="{FF2B5EF4-FFF2-40B4-BE49-F238E27FC236}">
                <a16:creationId xmlns:a16="http://schemas.microsoft.com/office/drawing/2014/main" id="{7192D0D5-1A04-1632-0EA0-112280C0FCC3}"/>
              </a:ext>
            </a:extLst>
          </p:cNvPr>
          <p:cNvSpPr/>
          <p:nvPr/>
        </p:nvSpPr>
        <p:spPr>
          <a:xfrm>
            <a:off x="24070882" y="29194302"/>
            <a:ext cx="2067454" cy="1908291"/>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grpSp>
        <p:nvGrpSpPr>
          <p:cNvPr id="22" name="Group 21">
            <a:extLst>
              <a:ext uri="{FF2B5EF4-FFF2-40B4-BE49-F238E27FC236}">
                <a16:creationId xmlns:a16="http://schemas.microsoft.com/office/drawing/2014/main" id="{55F87B21-BB75-5FD5-D0B7-A027E2CD1326}"/>
              </a:ext>
            </a:extLst>
          </p:cNvPr>
          <p:cNvGrpSpPr/>
          <p:nvPr/>
        </p:nvGrpSpPr>
        <p:grpSpPr>
          <a:xfrm>
            <a:off x="24360192" y="18407750"/>
            <a:ext cx="3098365" cy="3791415"/>
            <a:chOff x="8305800" y="2076110"/>
            <a:chExt cx="2895600" cy="3332767"/>
          </a:xfrm>
        </p:grpSpPr>
        <p:sp>
          <p:nvSpPr>
            <p:cNvPr id="24" name="Rounded Rectangle 23">
              <a:extLst>
                <a:ext uri="{FF2B5EF4-FFF2-40B4-BE49-F238E27FC236}">
                  <a16:creationId xmlns:a16="http://schemas.microsoft.com/office/drawing/2014/main" id="{B5708AC4-3154-5552-F251-E0BC07CD6AF8}"/>
                </a:ext>
              </a:extLst>
            </p:cNvPr>
            <p:cNvSpPr>
              <a:spLocks noChangeAspect="1"/>
            </p:cNvSpPr>
            <p:nvPr/>
          </p:nvSpPr>
          <p:spPr bwMode="auto">
            <a:xfrm>
              <a:off x="10013626" y="3090068"/>
              <a:ext cx="1187774" cy="953429"/>
            </a:xfrm>
            <a:prstGeom prst="roundRect">
              <a:avLst>
                <a:gd name="adj" fmla="val 9206"/>
              </a:avLst>
            </a:prstGeom>
            <a:pattFill prst="pct90">
              <a:fgClr>
                <a:srgbClr val="92D050"/>
              </a:fgClr>
              <a:bgClr>
                <a:srgbClr val="000000"/>
              </a:bgClr>
            </a:patt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25" name="Rounded Rectangle 24">
              <a:extLst>
                <a:ext uri="{FF2B5EF4-FFF2-40B4-BE49-F238E27FC236}">
                  <a16:creationId xmlns:a16="http://schemas.microsoft.com/office/drawing/2014/main" id="{5008A6AD-6D22-D46E-9AF0-998D9789790F}"/>
                </a:ext>
              </a:extLst>
            </p:cNvPr>
            <p:cNvSpPr>
              <a:spLocks/>
            </p:cNvSpPr>
            <p:nvPr/>
          </p:nvSpPr>
          <p:spPr bwMode="auto">
            <a:xfrm>
              <a:off x="9631680" y="3244921"/>
              <a:ext cx="1188720" cy="950976"/>
            </a:xfrm>
            <a:prstGeom prst="roundRect">
              <a:avLst>
                <a:gd name="adj" fmla="val 9206"/>
              </a:avLst>
            </a:prstGeom>
            <a:pattFill prst="pct90">
              <a:fgClr>
                <a:srgbClr val="EE7F05"/>
              </a:fgClr>
              <a:bgClr>
                <a:schemeClr val="tx2"/>
              </a:bgClr>
            </a:patt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26" name="Rounded Rectangle 25">
              <a:extLst>
                <a:ext uri="{FF2B5EF4-FFF2-40B4-BE49-F238E27FC236}">
                  <a16:creationId xmlns:a16="http://schemas.microsoft.com/office/drawing/2014/main" id="{C01CB612-E6BA-FF4C-3087-182C94A2E146}"/>
                </a:ext>
              </a:extLst>
            </p:cNvPr>
            <p:cNvSpPr>
              <a:spLocks/>
            </p:cNvSpPr>
            <p:nvPr/>
          </p:nvSpPr>
          <p:spPr bwMode="auto">
            <a:xfrm>
              <a:off x="9250680" y="3397321"/>
              <a:ext cx="1188720" cy="950976"/>
            </a:xfrm>
            <a:prstGeom prst="roundRect">
              <a:avLst>
                <a:gd name="adj" fmla="val 9206"/>
              </a:avLst>
            </a:prstGeom>
            <a:solidFill>
              <a:srgbClr val="92D050"/>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28" name="TextBox 27">
              <a:extLst>
                <a:ext uri="{FF2B5EF4-FFF2-40B4-BE49-F238E27FC236}">
                  <a16:creationId xmlns:a16="http://schemas.microsoft.com/office/drawing/2014/main" id="{555AF43E-50A2-2DDB-32C6-2A24CFADECE7}"/>
                </a:ext>
              </a:extLst>
            </p:cNvPr>
            <p:cNvSpPr txBox="1"/>
            <p:nvPr/>
          </p:nvSpPr>
          <p:spPr>
            <a:xfrm>
              <a:off x="8571627" y="2076110"/>
              <a:ext cx="2165681" cy="626054"/>
            </a:xfrm>
            <a:prstGeom prst="rect">
              <a:avLst/>
            </a:prstGeom>
            <a:noFill/>
          </p:spPr>
          <p:txBody>
            <a:bodyPr wrap="none" rtlCol="0">
              <a:spAutoFit/>
            </a:bodyPr>
            <a:lstStyle/>
            <a:p>
              <a:pPr algn="ctr"/>
              <a:r>
                <a:rPr lang="en-US" sz="2600" b="1" dirty="0">
                  <a:solidFill>
                    <a:srgbClr val="000000"/>
                  </a:solidFill>
                  <a:latin typeface="Arial" panose="020B0604020202020204" pitchFamily="34" charset="0"/>
                  <a:ea typeface="Avenir Book" charset="0"/>
                  <a:cs typeface="Arial" panose="020B0604020202020204" pitchFamily="34" charset="0"/>
                </a:rPr>
                <a:t>Phase 3</a:t>
              </a:r>
            </a:p>
            <a:p>
              <a:pPr algn="ctr"/>
              <a:r>
                <a:rPr lang="en-US" sz="2400" dirty="0">
                  <a:solidFill>
                    <a:srgbClr val="000000"/>
                  </a:solidFill>
                  <a:latin typeface="Arial" panose="020B0604020202020204" pitchFamily="34" charset="0"/>
                  <a:ea typeface="Avenir Book" charset="0"/>
                  <a:cs typeface="Arial" panose="020B0604020202020204" pitchFamily="34" charset="0"/>
                </a:rPr>
                <a:t>(testing in scanner)</a:t>
              </a:r>
            </a:p>
          </p:txBody>
        </p:sp>
        <p:sp>
          <p:nvSpPr>
            <p:cNvPr id="29" name="Rounded Rectangle 28">
              <a:extLst>
                <a:ext uri="{FF2B5EF4-FFF2-40B4-BE49-F238E27FC236}">
                  <a16:creationId xmlns:a16="http://schemas.microsoft.com/office/drawing/2014/main" id="{76E79E47-64D4-0F6C-D38B-B28F35A4D126}"/>
                </a:ext>
              </a:extLst>
            </p:cNvPr>
            <p:cNvSpPr>
              <a:spLocks noChangeAspect="1"/>
            </p:cNvSpPr>
            <p:nvPr/>
          </p:nvSpPr>
          <p:spPr bwMode="auto">
            <a:xfrm>
              <a:off x="8843661" y="3547268"/>
              <a:ext cx="1187774" cy="953429"/>
            </a:xfrm>
            <a:prstGeom prst="roundRect">
              <a:avLst>
                <a:gd name="adj" fmla="val 9206"/>
              </a:avLst>
            </a:prstGeom>
            <a:solidFill>
              <a:srgbClr val="487BD1"/>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30" name="Rounded Rectangle 29">
              <a:extLst>
                <a:ext uri="{FF2B5EF4-FFF2-40B4-BE49-F238E27FC236}">
                  <a16:creationId xmlns:a16="http://schemas.microsoft.com/office/drawing/2014/main" id="{A2C259F7-F6CF-45E5-DEA6-31DD3E941532}"/>
                </a:ext>
              </a:extLst>
            </p:cNvPr>
            <p:cNvSpPr>
              <a:spLocks/>
            </p:cNvSpPr>
            <p:nvPr/>
          </p:nvSpPr>
          <p:spPr bwMode="auto">
            <a:xfrm>
              <a:off x="8305800" y="3671133"/>
              <a:ext cx="1188720" cy="950976"/>
            </a:xfrm>
            <a:prstGeom prst="roundRect">
              <a:avLst>
                <a:gd name="adj" fmla="val 9206"/>
              </a:avLst>
            </a:prstGeom>
            <a:solidFill>
              <a:srgbClr val="EE7F05"/>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31" name="TextBox 30">
              <a:extLst>
                <a:ext uri="{FF2B5EF4-FFF2-40B4-BE49-F238E27FC236}">
                  <a16:creationId xmlns:a16="http://schemas.microsoft.com/office/drawing/2014/main" id="{6F2442C7-714B-755F-94EC-4102A86CCE82}"/>
                </a:ext>
              </a:extLst>
            </p:cNvPr>
            <p:cNvSpPr txBox="1"/>
            <p:nvPr/>
          </p:nvSpPr>
          <p:spPr>
            <a:xfrm>
              <a:off x="8305800" y="4805182"/>
              <a:ext cx="1359679" cy="603695"/>
            </a:xfrm>
            <a:prstGeom prst="rect">
              <a:avLst/>
            </a:prstGeom>
            <a:noFill/>
          </p:spPr>
          <p:txBody>
            <a:bodyPr wrap="none" rtlCol="0">
              <a:spAutoFit/>
            </a:bodyPr>
            <a:lstStyle/>
            <a:p>
              <a:r>
                <a:rPr lang="en-US" sz="2400" dirty="0">
                  <a:solidFill>
                    <a:srgbClr val="000000"/>
                  </a:solidFill>
                  <a:latin typeface="Arial" panose="020B0604020202020204" pitchFamily="34" charset="0"/>
                  <a:ea typeface="Avenir Book" charset="0"/>
                  <a:cs typeface="Arial" panose="020B0604020202020204" pitchFamily="34" charset="0"/>
                </a:rPr>
                <a:t>Liking? </a:t>
              </a:r>
            </a:p>
            <a:p>
              <a:r>
                <a:rPr lang="en-US" sz="2400" dirty="0">
                  <a:solidFill>
                    <a:srgbClr val="000000"/>
                  </a:solidFill>
                  <a:latin typeface="Arial" panose="020B0604020202020204" pitchFamily="34" charset="0"/>
                  <a:ea typeface="Avenir Book" charset="0"/>
                  <a:cs typeface="Arial" panose="020B0604020202020204" pitchFamily="34" charset="0"/>
                </a:rPr>
                <a:t>Familiarity?</a:t>
              </a:r>
            </a:p>
          </p:txBody>
        </p:sp>
      </p:grpSp>
      <p:grpSp>
        <p:nvGrpSpPr>
          <p:cNvPr id="32" name="Group 31">
            <a:extLst>
              <a:ext uri="{FF2B5EF4-FFF2-40B4-BE49-F238E27FC236}">
                <a16:creationId xmlns:a16="http://schemas.microsoft.com/office/drawing/2014/main" id="{D140A3E9-7626-3ABF-F643-50805FDA6073}"/>
              </a:ext>
            </a:extLst>
          </p:cNvPr>
          <p:cNvGrpSpPr/>
          <p:nvPr/>
        </p:nvGrpSpPr>
        <p:grpSpPr>
          <a:xfrm>
            <a:off x="19898360" y="18411047"/>
            <a:ext cx="2952295" cy="3756662"/>
            <a:chOff x="4713243" y="2076155"/>
            <a:chExt cx="2525757" cy="3334476"/>
          </a:xfrm>
        </p:grpSpPr>
        <p:sp>
          <p:nvSpPr>
            <p:cNvPr id="34" name="Rounded Rectangle 33">
              <a:extLst>
                <a:ext uri="{FF2B5EF4-FFF2-40B4-BE49-F238E27FC236}">
                  <a16:creationId xmlns:a16="http://schemas.microsoft.com/office/drawing/2014/main" id="{59C3EBF0-3842-6206-6D2C-D8F4EB04FB0C}"/>
                </a:ext>
              </a:extLst>
            </p:cNvPr>
            <p:cNvSpPr>
              <a:spLocks/>
            </p:cNvSpPr>
            <p:nvPr/>
          </p:nvSpPr>
          <p:spPr bwMode="auto">
            <a:xfrm>
              <a:off x="6050280" y="3228283"/>
              <a:ext cx="1188720" cy="950976"/>
            </a:xfrm>
            <a:prstGeom prst="roundRect">
              <a:avLst>
                <a:gd name="adj" fmla="val 9206"/>
              </a:avLst>
            </a:prstGeom>
            <a:solidFill>
              <a:srgbClr val="EE7F05"/>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35" name="Rounded Rectangle 34">
              <a:extLst>
                <a:ext uri="{FF2B5EF4-FFF2-40B4-BE49-F238E27FC236}">
                  <a16:creationId xmlns:a16="http://schemas.microsoft.com/office/drawing/2014/main" id="{978763D1-BF86-7053-129A-5E2625136609}"/>
                </a:ext>
              </a:extLst>
            </p:cNvPr>
            <p:cNvSpPr>
              <a:spLocks noChangeAspect="1"/>
            </p:cNvSpPr>
            <p:nvPr/>
          </p:nvSpPr>
          <p:spPr bwMode="auto">
            <a:xfrm>
              <a:off x="5945538" y="3272695"/>
              <a:ext cx="1187774" cy="953429"/>
            </a:xfrm>
            <a:prstGeom prst="roundRect">
              <a:avLst>
                <a:gd name="adj" fmla="val 9206"/>
              </a:avLst>
            </a:prstGeom>
            <a:solidFill>
              <a:srgbClr val="487BD1"/>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36" name="Rounded Rectangle 35">
              <a:extLst>
                <a:ext uri="{FF2B5EF4-FFF2-40B4-BE49-F238E27FC236}">
                  <a16:creationId xmlns:a16="http://schemas.microsoft.com/office/drawing/2014/main" id="{ACD0C447-F120-F04E-26A0-E252F3BA5AD3}"/>
                </a:ext>
              </a:extLst>
            </p:cNvPr>
            <p:cNvSpPr>
              <a:spLocks noChangeAspect="1"/>
            </p:cNvSpPr>
            <p:nvPr/>
          </p:nvSpPr>
          <p:spPr bwMode="auto">
            <a:xfrm>
              <a:off x="5853888" y="3307230"/>
              <a:ext cx="1187774" cy="953429"/>
            </a:xfrm>
            <a:prstGeom prst="roundRect">
              <a:avLst>
                <a:gd name="adj" fmla="val 9206"/>
              </a:avLst>
            </a:prstGeom>
            <a:solidFill>
              <a:srgbClr val="487BD1"/>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37" name="TextBox 36">
              <a:extLst>
                <a:ext uri="{FF2B5EF4-FFF2-40B4-BE49-F238E27FC236}">
                  <a16:creationId xmlns:a16="http://schemas.microsoft.com/office/drawing/2014/main" id="{60111888-11C4-8991-09B8-B5AC5E171F03}"/>
                </a:ext>
              </a:extLst>
            </p:cNvPr>
            <p:cNvSpPr txBox="1"/>
            <p:nvPr/>
          </p:nvSpPr>
          <p:spPr>
            <a:xfrm>
              <a:off x="5359459" y="2076155"/>
              <a:ext cx="1172156" cy="632170"/>
            </a:xfrm>
            <a:prstGeom prst="rect">
              <a:avLst/>
            </a:prstGeom>
            <a:noFill/>
          </p:spPr>
          <p:txBody>
            <a:bodyPr wrap="none" rtlCol="0">
              <a:spAutoFit/>
            </a:bodyPr>
            <a:lstStyle/>
            <a:p>
              <a:pPr algn="ctr"/>
              <a:r>
                <a:rPr lang="en-US" sz="2600" b="1" dirty="0">
                  <a:solidFill>
                    <a:srgbClr val="000000"/>
                  </a:solidFill>
                  <a:latin typeface="Arial" panose="020B0604020202020204" pitchFamily="34" charset="0"/>
                  <a:ea typeface="Avenir Book" charset="0"/>
                  <a:cs typeface="Arial" panose="020B0604020202020204" pitchFamily="34" charset="0"/>
                </a:rPr>
                <a:t>Phase 2</a:t>
              </a:r>
            </a:p>
            <a:p>
              <a:pPr algn="ctr"/>
              <a:r>
                <a:rPr lang="en-US" sz="2400" dirty="0">
                  <a:solidFill>
                    <a:srgbClr val="000000"/>
                  </a:solidFill>
                  <a:latin typeface="Arial" panose="020B0604020202020204" pitchFamily="34" charset="0"/>
                  <a:ea typeface="Avenir Book" charset="0"/>
                  <a:cs typeface="Arial" panose="020B0604020202020204" pitchFamily="34" charset="0"/>
                </a:rPr>
                <a:t>(exposure)</a:t>
              </a:r>
            </a:p>
          </p:txBody>
        </p:sp>
        <p:sp>
          <p:nvSpPr>
            <p:cNvPr id="39" name="Rounded Rectangle 38">
              <a:extLst>
                <a:ext uri="{FF2B5EF4-FFF2-40B4-BE49-F238E27FC236}">
                  <a16:creationId xmlns:a16="http://schemas.microsoft.com/office/drawing/2014/main" id="{707C329A-1143-A427-8773-8CBE5534A939}"/>
                </a:ext>
              </a:extLst>
            </p:cNvPr>
            <p:cNvSpPr>
              <a:spLocks noChangeAspect="1"/>
            </p:cNvSpPr>
            <p:nvPr/>
          </p:nvSpPr>
          <p:spPr bwMode="auto">
            <a:xfrm>
              <a:off x="5760442" y="3351642"/>
              <a:ext cx="1187774" cy="953429"/>
            </a:xfrm>
            <a:prstGeom prst="roundRect">
              <a:avLst>
                <a:gd name="adj" fmla="val 9206"/>
              </a:avLst>
            </a:prstGeom>
            <a:solidFill>
              <a:srgbClr val="487BD1"/>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40" name="Rounded Rectangle 39">
              <a:extLst>
                <a:ext uri="{FF2B5EF4-FFF2-40B4-BE49-F238E27FC236}">
                  <a16:creationId xmlns:a16="http://schemas.microsoft.com/office/drawing/2014/main" id="{AE4AE776-75CE-2707-4616-E670E8593C01}"/>
                </a:ext>
              </a:extLst>
            </p:cNvPr>
            <p:cNvSpPr>
              <a:spLocks/>
            </p:cNvSpPr>
            <p:nvPr/>
          </p:nvSpPr>
          <p:spPr bwMode="auto">
            <a:xfrm>
              <a:off x="5653837" y="3377457"/>
              <a:ext cx="1188720" cy="950976"/>
            </a:xfrm>
            <a:prstGeom prst="roundRect">
              <a:avLst>
                <a:gd name="adj" fmla="val 9206"/>
              </a:avLst>
            </a:prstGeom>
            <a:solidFill>
              <a:srgbClr val="EE7F05"/>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41" name="Rounded Rectangle 40">
              <a:extLst>
                <a:ext uri="{FF2B5EF4-FFF2-40B4-BE49-F238E27FC236}">
                  <a16:creationId xmlns:a16="http://schemas.microsoft.com/office/drawing/2014/main" id="{7353DFCF-E502-1770-77B2-C15DE9899753}"/>
                </a:ext>
              </a:extLst>
            </p:cNvPr>
            <p:cNvSpPr>
              <a:spLocks noChangeAspect="1"/>
            </p:cNvSpPr>
            <p:nvPr/>
          </p:nvSpPr>
          <p:spPr bwMode="auto">
            <a:xfrm>
              <a:off x="5538519" y="3405515"/>
              <a:ext cx="1187774" cy="953429"/>
            </a:xfrm>
            <a:prstGeom prst="roundRect">
              <a:avLst>
                <a:gd name="adj" fmla="val 9206"/>
              </a:avLst>
            </a:prstGeom>
            <a:solidFill>
              <a:srgbClr val="487BD1"/>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42" name="Rounded Rectangle 41">
              <a:extLst>
                <a:ext uri="{FF2B5EF4-FFF2-40B4-BE49-F238E27FC236}">
                  <a16:creationId xmlns:a16="http://schemas.microsoft.com/office/drawing/2014/main" id="{3BB127F1-570C-36CF-19F8-87AFB8080F8C}"/>
                </a:ext>
              </a:extLst>
            </p:cNvPr>
            <p:cNvSpPr>
              <a:spLocks/>
            </p:cNvSpPr>
            <p:nvPr/>
          </p:nvSpPr>
          <p:spPr bwMode="auto">
            <a:xfrm>
              <a:off x="5429523" y="3433897"/>
              <a:ext cx="1188720" cy="950976"/>
            </a:xfrm>
            <a:prstGeom prst="roundRect">
              <a:avLst>
                <a:gd name="adj" fmla="val 9206"/>
              </a:avLst>
            </a:prstGeom>
            <a:solidFill>
              <a:srgbClr val="EE7F05"/>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43" name="Rounded Rectangle 42">
              <a:extLst>
                <a:ext uri="{FF2B5EF4-FFF2-40B4-BE49-F238E27FC236}">
                  <a16:creationId xmlns:a16="http://schemas.microsoft.com/office/drawing/2014/main" id="{C7CE413B-11DD-8DC2-ED8E-B6DD494899E5}"/>
                </a:ext>
              </a:extLst>
            </p:cNvPr>
            <p:cNvSpPr>
              <a:spLocks noChangeAspect="1"/>
            </p:cNvSpPr>
            <p:nvPr/>
          </p:nvSpPr>
          <p:spPr bwMode="auto">
            <a:xfrm>
              <a:off x="5322843" y="3471068"/>
              <a:ext cx="1187774" cy="953429"/>
            </a:xfrm>
            <a:prstGeom prst="roundRect">
              <a:avLst>
                <a:gd name="adj" fmla="val 9206"/>
              </a:avLst>
            </a:prstGeom>
            <a:solidFill>
              <a:srgbClr val="487BD1"/>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44" name="Rounded Rectangle 43">
              <a:extLst>
                <a:ext uri="{FF2B5EF4-FFF2-40B4-BE49-F238E27FC236}">
                  <a16:creationId xmlns:a16="http://schemas.microsoft.com/office/drawing/2014/main" id="{A88D3FAB-F143-8812-7323-13C209EAF435}"/>
                </a:ext>
              </a:extLst>
            </p:cNvPr>
            <p:cNvSpPr>
              <a:spLocks noChangeAspect="1"/>
            </p:cNvSpPr>
            <p:nvPr/>
          </p:nvSpPr>
          <p:spPr bwMode="auto">
            <a:xfrm>
              <a:off x="5201869" y="3510097"/>
              <a:ext cx="1187774" cy="953429"/>
            </a:xfrm>
            <a:prstGeom prst="roundRect">
              <a:avLst>
                <a:gd name="adj" fmla="val 9206"/>
              </a:avLst>
            </a:prstGeom>
            <a:solidFill>
              <a:srgbClr val="487BD1"/>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45" name="Rounded Rectangle 44">
              <a:extLst>
                <a:ext uri="{FF2B5EF4-FFF2-40B4-BE49-F238E27FC236}">
                  <a16:creationId xmlns:a16="http://schemas.microsoft.com/office/drawing/2014/main" id="{F4CAA69B-E3E3-8426-1EEE-638F98AA3F9D}"/>
                </a:ext>
              </a:extLst>
            </p:cNvPr>
            <p:cNvSpPr>
              <a:spLocks/>
            </p:cNvSpPr>
            <p:nvPr/>
          </p:nvSpPr>
          <p:spPr bwMode="auto">
            <a:xfrm>
              <a:off x="5048523" y="3576071"/>
              <a:ext cx="1188720" cy="950976"/>
            </a:xfrm>
            <a:prstGeom prst="roundRect">
              <a:avLst>
                <a:gd name="adj" fmla="val 9206"/>
              </a:avLst>
            </a:prstGeom>
            <a:solidFill>
              <a:srgbClr val="EE7F05"/>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46" name="Rounded Rectangle 45">
              <a:extLst>
                <a:ext uri="{FF2B5EF4-FFF2-40B4-BE49-F238E27FC236}">
                  <a16:creationId xmlns:a16="http://schemas.microsoft.com/office/drawing/2014/main" id="{ACD481E9-18CA-F65C-5878-DA01B552AFD5}"/>
                </a:ext>
              </a:extLst>
            </p:cNvPr>
            <p:cNvSpPr>
              <a:spLocks noChangeAspect="1"/>
            </p:cNvSpPr>
            <p:nvPr/>
          </p:nvSpPr>
          <p:spPr bwMode="auto">
            <a:xfrm>
              <a:off x="4897069" y="3624616"/>
              <a:ext cx="1187774" cy="953429"/>
            </a:xfrm>
            <a:prstGeom prst="roundRect">
              <a:avLst>
                <a:gd name="adj" fmla="val 9206"/>
              </a:avLst>
            </a:prstGeom>
            <a:solidFill>
              <a:srgbClr val="487BD1"/>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47" name="Rounded Rectangle 46">
              <a:extLst>
                <a:ext uri="{FF2B5EF4-FFF2-40B4-BE49-F238E27FC236}">
                  <a16:creationId xmlns:a16="http://schemas.microsoft.com/office/drawing/2014/main" id="{4B351AF6-8C10-C979-2DFD-321BE140F8DA}"/>
                </a:ext>
              </a:extLst>
            </p:cNvPr>
            <p:cNvSpPr>
              <a:spLocks/>
            </p:cNvSpPr>
            <p:nvPr/>
          </p:nvSpPr>
          <p:spPr bwMode="auto">
            <a:xfrm>
              <a:off x="4713243" y="3675523"/>
              <a:ext cx="1188720" cy="950976"/>
            </a:xfrm>
            <a:prstGeom prst="roundRect">
              <a:avLst>
                <a:gd name="adj" fmla="val 9206"/>
              </a:avLst>
            </a:prstGeom>
            <a:solidFill>
              <a:srgbClr val="EE7F05"/>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sp>
          <p:nvSpPr>
            <p:cNvPr id="48" name="TextBox 47">
              <a:extLst>
                <a:ext uri="{FF2B5EF4-FFF2-40B4-BE49-F238E27FC236}">
                  <a16:creationId xmlns:a16="http://schemas.microsoft.com/office/drawing/2014/main" id="{75D70974-A05E-60A8-4CF0-52C11EB11961}"/>
                </a:ext>
              </a:extLst>
            </p:cNvPr>
            <p:cNvSpPr txBox="1"/>
            <p:nvPr/>
          </p:nvSpPr>
          <p:spPr>
            <a:xfrm>
              <a:off x="5169282" y="4801039"/>
              <a:ext cx="1497440" cy="609592"/>
            </a:xfrm>
            <a:prstGeom prst="rect">
              <a:avLst/>
            </a:prstGeom>
            <a:noFill/>
          </p:spPr>
          <p:txBody>
            <a:bodyPr wrap="none" rtlCol="0">
              <a:spAutoFit/>
            </a:bodyPr>
            <a:lstStyle/>
            <a:p>
              <a:pPr algn="ctr"/>
              <a:r>
                <a:rPr lang="en-US" sz="2400" dirty="0">
                  <a:solidFill>
                    <a:srgbClr val="000000"/>
                  </a:solidFill>
                  <a:latin typeface="Arial" panose="020B0604020202020204" pitchFamily="34" charset="0"/>
                  <a:ea typeface="Avenir Book" charset="0"/>
                  <a:cs typeface="Arial" panose="020B0604020202020204" pitchFamily="34" charset="0"/>
                </a:rPr>
                <a:t>Listen </a:t>
              </a:r>
            </a:p>
            <a:p>
              <a:pPr algn="ctr"/>
              <a:r>
                <a:rPr lang="en-US" sz="2400" dirty="0">
                  <a:solidFill>
                    <a:srgbClr val="000000"/>
                  </a:solidFill>
                  <a:latin typeface="Arial" panose="020B0604020202020204" pitchFamily="34" charset="0"/>
                  <a:ea typeface="Avenir Book" charset="0"/>
                  <a:cs typeface="Arial" panose="020B0604020202020204" pitchFamily="34" charset="0"/>
                </a:rPr>
                <a:t>(x2,x4,x8,x16)</a:t>
              </a:r>
            </a:p>
          </p:txBody>
        </p:sp>
      </p:grpSp>
      <p:grpSp>
        <p:nvGrpSpPr>
          <p:cNvPr id="49" name="Group 48">
            <a:extLst>
              <a:ext uri="{FF2B5EF4-FFF2-40B4-BE49-F238E27FC236}">
                <a16:creationId xmlns:a16="http://schemas.microsoft.com/office/drawing/2014/main" id="{07ECB618-12F2-3016-AFC8-DCC02E123E12}"/>
              </a:ext>
            </a:extLst>
          </p:cNvPr>
          <p:cNvGrpSpPr/>
          <p:nvPr/>
        </p:nvGrpSpPr>
        <p:grpSpPr>
          <a:xfrm>
            <a:off x="15835553" y="18559472"/>
            <a:ext cx="2522921" cy="3657846"/>
            <a:chOff x="956395" y="2076110"/>
            <a:chExt cx="1897855" cy="2826677"/>
          </a:xfrm>
        </p:grpSpPr>
        <p:sp>
          <p:nvSpPr>
            <p:cNvPr id="50" name="Rounded Rectangle 49">
              <a:extLst>
                <a:ext uri="{FF2B5EF4-FFF2-40B4-BE49-F238E27FC236}">
                  <a16:creationId xmlns:a16="http://schemas.microsoft.com/office/drawing/2014/main" id="{9CDB69AD-F2EE-3A6F-B367-606941737A2E}"/>
                </a:ext>
              </a:extLst>
            </p:cNvPr>
            <p:cNvSpPr>
              <a:spLocks noChangeAspect="1"/>
            </p:cNvSpPr>
            <p:nvPr/>
          </p:nvSpPr>
          <p:spPr bwMode="auto">
            <a:xfrm>
              <a:off x="1635291" y="2981737"/>
              <a:ext cx="1218959" cy="978461"/>
            </a:xfrm>
            <a:prstGeom prst="roundRect">
              <a:avLst>
                <a:gd name="adj" fmla="val 9206"/>
              </a:avLst>
            </a:prstGeom>
            <a:solidFill>
              <a:srgbClr val="487BD1"/>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grpSp>
          <p:nvGrpSpPr>
            <p:cNvPr id="52" name="Group 51">
              <a:extLst>
                <a:ext uri="{FF2B5EF4-FFF2-40B4-BE49-F238E27FC236}">
                  <a16:creationId xmlns:a16="http://schemas.microsoft.com/office/drawing/2014/main" id="{A30C37FA-56DD-E6E1-3C4E-AD0A1D80275D}"/>
                </a:ext>
              </a:extLst>
            </p:cNvPr>
            <p:cNvGrpSpPr/>
            <p:nvPr/>
          </p:nvGrpSpPr>
          <p:grpSpPr>
            <a:xfrm>
              <a:off x="956395" y="2076110"/>
              <a:ext cx="1539243" cy="2826677"/>
              <a:chOff x="964094" y="32373154"/>
              <a:chExt cx="1539243" cy="2826677"/>
            </a:xfrm>
          </p:grpSpPr>
          <p:sp>
            <p:nvSpPr>
              <p:cNvPr id="57" name="TextBox 56">
                <a:extLst>
                  <a:ext uri="{FF2B5EF4-FFF2-40B4-BE49-F238E27FC236}">
                    <a16:creationId xmlns:a16="http://schemas.microsoft.com/office/drawing/2014/main" id="{6A7B3038-EE77-06C7-E988-01BAE9AB3582}"/>
                  </a:ext>
                </a:extLst>
              </p:cNvPr>
              <p:cNvSpPr txBox="1"/>
              <p:nvPr/>
            </p:nvSpPr>
            <p:spPr>
              <a:xfrm>
                <a:off x="1345121" y="32373154"/>
                <a:ext cx="1158216" cy="550375"/>
              </a:xfrm>
              <a:prstGeom prst="rect">
                <a:avLst/>
              </a:prstGeom>
              <a:noFill/>
            </p:spPr>
            <p:txBody>
              <a:bodyPr wrap="none" rtlCol="0">
                <a:spAutoFit/>
              </a:bodyPr>
              <a:lstStyle/>
              <a:p>
                <a:pPr algn="ctr"/>
                <a:r>
                  <a:rPr lang="en-US" sz="2600" b="1" dirty="0">
                    <a:solidFill>
                      <a:srgbClr val="000000"/>
                    </a:solidFill>
                    <a:latin typeface="Arial" panose="020B0604020202020204" pitchFamily="34" charset="0"/>
                    <a:ea typeface="Avenir Book" charset="0"/>
                    <a:cs typeface="Arial" panose="020B0604020202020204" pitchFamily="34" charset="0"/>
                  </a:rPr>
                  <a:t>Phase 1</a:t>
                </a:r>
              </a:p>
              <a:p>
                <a:pPr algn="ctr"/>
                <a:r>
                  <a:rPr lang="en-US" sz="2400" dirty="0">
                    <a:solidFill>
                      <a:srgbClr val="000000"/>
                    </a:solidFill>
                    <a:latin typeface="Arial" panose="020B0604020202020204" pitchFamily="34" charset="0"/>
                    <a:ea typeface="Avenir Book" charset="0"/>
                    <a:cs typeface="Arial" panose="020B0604020202020204" pitchFamily="34" charset="0"/>
                  </a:rPr>
                  <a:t>(pre-ratings)</a:t>
                </a:r>
              </a:p>
            </p:txBody>
          </p:sp>
          <p:sp>
            <p:nvSpPr>
              <p:cNvPr id="64" name="TextBox 63">
                <a:extLst>
                  <a:ext uri="{FF2B5EF4-FFF2-40B4-BE49-F238E27FC236}">
                    <a16:creationId xmlns:a16="http://schemas.microsoft.com/office/drawing/2014/main" id="{2B8C8C62-397A-948A-1942-0C1D6AFC6276}"/>
                  </a:ext>
                </a:extLst>
              </p:cNvPr>
              <p:cNvSpPr txBox="1"/>
              <p:nvPr/>
            </p:nvSpPr>
            <p:spPr>
              <a:xfrm>
                <a:off x="964094" y="34669112"/>
                <a:ext cx="1094435" cy="530719"/>
              </a:xfrm>
              <a:prstGeom prst="rect">
                <a:avLst/>
              </a:prstGeom>
              <a:noFill/>
            </p:spPr>
            <p:txBody>
              <a:bodyPr wrap="none" rtlCol="0">
                <a:spAutoFit/>
              </a:bodyPr>
              <a:lstStyle/>
              <a:p>
                <a:r>
                  <a:rPr lang="en-US" sz="2400" dirty="0">
                    <a:solidFill>
                      <a:srgbClr val="000000"/>
                    </a:solidFill>
                    <a:latin typeface="Arial" panose="020B0604020202020204" pitchFamily="34" charset="0"/>
                    <a:ea typeface="Avenir Book" charset="0"/>
                    <a:cs typeface="Arial" panose="020B0604020202020204" pitchFamily="34" charset="0"/>
                  </a:rPr>
                  <a:t>Liking?</a:t>
                </a:r>
              </a:p>
              <a:p>
                <a:r>
                  <a:rPr lang="en-US" sz="2400" dirty="0">
                    <a:solidFill>
                      <a:srgbClr val="000000"/>
                    </a:solidFill>
                    <a:latin typeface="Arial" panose="020B0604020202020204" pitchFamily="34" charset="0"/>
                    <a:ea typeface="Avenir Book" charset="0"/>
                    <a:cs typeface="Arial" panose="020B0604020202020204" pitchFamily="34" charset="0"/>
                  </a:rPr>
                  <a:t>Familiarity?</a:t>
                </a:r>
              </a:p>
            </p:txBody>
          </p:sp>
        </p:grpSp>
        <p:sp>
          <p:nvSpPr>
            <p:cNvPr id="53" name="Rounded Rectangle 52">
              <a:extLst>
                <a:ext uri="{FF2B5EF4-FFF2-40B4-BE49-F238E27FC236}">
                  <a16:creationId xmlns:a16="http://schemas.microsoft.com/office/drawing/2014/main" id="{801DB252-C1AF-E03D-297F-687F3D5A1942}"/>
                </a:ext>
              </a:extLst>
            </p:cNvPr>
            <p:cNvSpPr>
              <a:spLocks/>
            </p:cNvSpPr>
            <p:nvPr/>
          </p:nvSpPr>
          <p:spPr bwMode="auto">
            <a:xfrm>
              <a:off x="960113" y="3220837"/>
              <a:ext cx="1188720" cy="950976"/>
            </a:xfrm>
            <a:prstGeom prst="roundRect">
              <a:avLst>
                <a:gd name="adj" fmla="val 9206"/>
              </a:avLst>
            </a:prstGeom>
            <a:solidFill>
              <a:srgbClr val="EE7F05"/>
            </a:solidFill>
            <a:ln w="9525" cap="flat" cmpd="sng" algn="ctr">
              <a:solidFill>
                <a:srgbClr val="000000"/>
              </a:solidFill>
              <a:prstDash val="solid"/>
              <a:round/>
              <a:headEnd type="none" w="med" len="med"/>
              <a:tailEnd type="none" w="med" len="med"/>
            </a:ln>
            <a:effectLst/>
          </p:spPr>
          <p:txBody>
            <a:bodyPr vert="horz" wrap="square" lIns="457200" tIns="457200" rIns="457200" bIns="457200" numCol="1" rtlCol="0" anchor="t" anchorCtr="0" compatLnSpc="1">
              <a:prstTxWarp prst="textNoShape">
                <a:avLst/>
              </a:prstTxWarp>
            </a:bodyPr>
            <a:lstStyle/>
            <a:p>
              <a:pPr marL="0" marR="0" indent="0" algn="l" defTabSz="1273175"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panose="020B0604020202020204" pitchFamily="34" charset="0"/>
                <a:ea typeface="ＭＳ Ｐゴシック" charset="0"/>
                <a:cs typeface="Arial" panose="020B0604020202020204" pitchFamily="34" charset="0"/>
              </a:endParaRPr>
            </a:p>
          </p:txBody>
        </p:sp>
      </p:grpSp>
      <p:sp>
        <p:nvSpPr>
          <p:cNvPr id="66" name="Google Shape;87;p1">
            <a:extLst>
              <a:ext uri="{FF2B5EF4-FFF2-40B4-BE49-F238E27FC236}">
                <a16:creationId xmlns:a16="http://schemas.microsoft.com/office/drawing/2014/main" id="{850C0005-188F-6C95-EBCB-2BB8601C9A1B}"/>
              </a:ext>
            </a:extLst>
          </p:cNvPr>
          <p:cNvSpPr/>
          <p:nvPr/>
        </p:nvSpPr>
        <p:spPr>
          <a:xfrm>
            <a:off x="20686087" y="33720240"/>
            <a:ext cx="13877365" cy="225610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dirty="0">
                <a:solidFill>
                  <a:schemeClr val="dk1"/>
                </a:solidFill>
                <a:latin typeface="Arial" panose="020B0604020202020204" pitchFamily="34" charset="0"/>
                <a:ea typeface="Helvetica Neue"/>
                <a:cs typeface="Arial" panose="020B0604020202020204" pitchFamily="34" charset="0"/>
                <a:sym typeface="Helvetica Neue"/>
              </a:rPr>
              <a:t>N = 665; ages 18-65</a:t>
            </a: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pic>
        <p:nvPicPr>
          <p:cNvPr id="1032" name="Picture 8">
            <a:extLst>
              <a:ext uri="{FF2B5EF4-FFF2-40B4-BE49-F238E27FC236}">
                <a16:creationId xmlns:a16="http://schemas.microsoft.com/office/drawing/2014/main" id="{527FE598-BA1D-83EE-6BD5-124B07E18BBA}"/>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l="5717" t="9448" b="69764"/>
          <a:stretch/>
        </p:blipFill>
        <p:spPr bwMode="auto">
          <a:xfrm>
            <a:off x="30491877" y="15780913"/>
            <a:ext cx="11977376" cy="1824155"/>
          </a:xfrm>
          <a:prstGeom prst="rect">
            <a:avLst/>
          </a:prstGeom>
          <a:noFill/>
          <a:extLst>
            <a:ext uri="{909E8E84-426E-40DD-AFC4-6F175D3DCCD1}">
              <a14:hiddenFill xmlns:a14="http://schemas.microsoft.com/office/drawing/2010/main">
                <a:solidFill>
                  <a:srgbClr val="FFFFFF"/>
                </a:solidFill>
              </a14:hiddenFill>
            </a:ext>
          </a:extLst>
        </p:spPr>
      </p:pic>
      <p:sp>
        <p:nvSpPr>
          <p:cNvPr id="68" name="Google Shape;87;p1">
            <a:extLst>
              <a:ext uri="{FF2B5EF4-FFF2-40B4-BE49-F238E27FC236}">
                <a16:creationId xmlns:a16="http://schemas.microsoft.com/office/drawing/2014/main" id="{9024278C-8131-9ED8-EF5F-656885CD8CD4}"/>
              </a:ext>
            </a:extLst>
          </p:cNvPr>
          <p:cNvSpPr/>
          <p:nvPr/>
        </p:nvSpPr>
        <p:spPr>
          <a:xfrm>
            <a:off x="33926549" y="17571095"/>
            <a:ext cx="13877365" cy="225610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2400" b="1" dirty="0">
                <a:solidFill>
                  <a:schemeClr val="dk1"/>
                </a:solidFill>
                <a:latin typeface="Arial" panose="020B0604020202020204" pitchFamily="34" charset="0"/>
                <a:ea typeface="Helvetica Neue"/>
                <a:cs typeface="Arial" panose="020B0604020202020204" pitchFamily="34" charset="0"/>
                <a:sym typeface="Helvetica Neue"/>
              </a:rPr>
              <a:t>Parametric Effect of Liking</a:t>
            </a:r>
          </a:p>
          <a:p>
            <a:pPr fontAlgn="base"/>
            <a:r>
              <a:rPr lang="en-US" sz="1600" dirty="0">
                <a:solidFill>
                  <a:schemeClr val="dk1"/>
                </a:solidFill>
                <a:latin typeface="Arial" panose="020B0604020202020204" pitchFamily="34" charset="0"/>
                <a:ea typeface="Helvetica Neue"/>
                <a:cs typeface="Arial" panose="020B0604020202020204" pitchFamily="34" charset="0"/>
                <a:sym typeface="Helvetica Neue"/>
              </a:rPr>
              <a:t>N = 16; ages 55-90</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pic>
        <p:nvPicPr>
          <p:cNvPr id="1036" name="Picture 12" descr="A picture containing purple, indoor, colorful, plastic&#10;&#10;Description automatically generated">
            <a:extLst>
              <a:ext uri="{FF2B5EF4-FFF2-40B4-BE49-F238E27FC236}">
                <a16:creationId xmlns:a16="http://schemas.microsoft.com/office/drawing/2014/main" id="{70395012-33A8-59C0-B3CA-D575F471E026}"/>
              </a:ext>
            </a:extLst>
          </p:cNvPr>
          <p:cNvPicPr>
            <a:picLocks noChangeAspect="1" noChangeArrowheads="1"/>
          </p:cNvPicPr>
          <p:nvPr/>
        </p:nvPicPr>
        <p:blipFill rotWithShape="1">
          <a:blip r:embed="rId15">
            <a:clrChange>
              <a:clrFrom>
                <a:srgbClr val="F2F2E6"/>
              </a:clrFrom>
              <a:clrTo>
                <a:srgbClr val="F2F2E6">
                  <a:alpha val="0"/>
                </a:srgbClr>
              </a:clrTo>
            </a:clrChange>
            <a:extLst>
              <a:ext uri="{28A0092B-C50C-407E-A947-70E740481C1C}">
                <a14:useLocalDpi xmlns:a14="http://schemas.microsoft.com/office/drawing/2010/main" val="0"/>
              </a:ext>
            </a:extLst>
          </a:blip>
          <a:srcRect t="51406"/>
          <a:stretch/>
        </p:blipFill>
        <p:spPr bwMode="auto">
          <a:xfrm>
            <a:off x="36213693" y="21086835"/>
            <a:ext cx="6124703" cy="2086854"/>
          </a:xfrm>
          <a:prstGeom prst="rect">
            <a:avLst/>
          </a:prstGeom>
          <a:noFill/>
          <a:extLst>
            <a:ext uri="{909E8E84-426E-40DD-AFC4-6F175D3DCCD1}">
              <a14:hiddenFill xmlns:a14="http://schemas.microsoft.com/office/drawing/2010/main">
                <a:solidFill>
                  <a:srgbClr val="FFFFFF"/>
                </a:solidFill>
              </a14:hiddenFill>
            </a:ext>
          </a:extLst>
        </p:spPr>
      </p:pic>
      <p:sp>
        <p:nvSpPr>
          <p:cNvPr id="70" name="Google Shape;87;p1">
            <a:extLst>
              <a:ext uri="{FF2B5EF4-FFF2-40B4-BE49-F238E27FC236}">
                <a16:creationId xmlns:a16="http://schemas.microsoft.com/office/drawing/2014/main" id="{871C59D8-FC58-6238-2BC2-22E36874251F}"/>
              </a:ext>
            </a:extLst>
          </p:cNvPr>
          <p:cNvSpPr/>
          <p:nvPr/>
        </p:nvSpPr>
        <p:spPr>
          <a:xfrm>
            <a:off x="27535732" y="23437618"/>
            <a:ext cx="14303818" cy="225610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algn="ctr" fontAlgn="base"/>
            <a:r>
              <a:rPr lang="en-US" sz="3000" dirty="0">
                <a:solidFill>
                  <a:schemeClr val="dk1"/>
                </a:solidFill>
                <a:latin typeface="Arial" panose="020B0604020202020204" pitchFamily="34" charset="0"/>
                <a:ea typeface="Helvetica Neue"/>
                <a:cs typeface="Arial" panose="020B0604020202020204" pitchFamily="34" charset="0"/>
                <a:sym typeface="Helvetica Neue"/>
              </a:rPr>
              <a:t>YA (N = 24; </a:t>
            </a:r>
            <a:r>
              <a:rPr lang="en-US" sz="3000" dirty="0" err="1">
                <a:solidFill>
                  <a:schemeClr val="dk1"/>
                </a:solidFill>
                <a:latin typeface="Arial" panose="020B0604020202020204" pitchFamily="34" charset="0"/>
                <a:ea typeface="Helvetica Neue"/>
                <a:cs typeface="Arial" panose="020B0604020202020204" pitchFamily="34" charset="0"/>
                <a:sym typeface="Helvetica Neue"/>
              </a:rPr>
              <a:t>age</a:t>
            </a:r>
            <a:r>
              <a:rPr lang="en-US" sz="3000" baseline="-25000" dirty="0" err="1">
                <a:solidFill>
                  <a:schemeClr val="dk1"/>
                </a:solidFill>
                <a:latin typeface="Arial" panose="020B0604020202020204" pitchFamily="34" charset="0"/>
                <a:ea typeface="Helvetica Neue"/>
                <a:cs typeface="Arial" panose="020B0604020202020204" pitchFamily="34" charset="0"/>
                <a:sym typeface="Helvetica Neue"/>
              </a:rPr>
              <a:t>mean</a:t>
            </a:r>
            <a:r>
              <a:rPr lang="en-US" sz="3000" baseline="-25000" dirty="0">
                <a:solidFill>
                  <a:schemeClr val="dk1"/>
                </a:solidFill>
                <a:latin typeface="Arial" panose="020B0604020202020204" pitchFamily="34" charset="0"/>
                <a:ea typeface="Helvetica Neue"/>
                <a:cs typeface="Arial" panose="020B0604020202020204" pitchFamily="34" charset="0"/>
                <a:sym typeface="Helvetica Neue"/>
              </a:rPr>
              <a:t> </a:t>
            </a:r>
            <a:r>
              <a:rPr lang="en-US" sz="3000" dirty="0">
                <a:solidFill>
                  <a:schemeClr val="dk1"/>
                </a:solidFill>
                <a:latin typeface="Arial" panose="020B0604020202020204" pitchFamily="34" charset="0"/>
                <a:ea typeface="Helvetica Neue"/>
                <a:cs typeface="Arial" panose="020B0604020202020204" pitchFamily="34" charset="0"/>
                <a:sym typeface="Helvetica Neue"/>
              </a:rPr>
              <a:t>= 18.6)  &gt; OA (N = 24; </a:t>
            </a:r>
            <a:r>
              <a:rPr lang="en-US" sz="3000" dirty="0" err="1">
                <a:solidFill>
                  <a:schemeClr val="dk1"/>
                </a:solidFill>
                <a:latin typeface="Arial" panose="020B0604020202020204" pitchFamily="34" charset="0"/>
                <a:ea typeface="Helvetica Neue"/>
                <a:cs typeface="Arial" panose="020B0604020202020204" pitchFamily="34" charset="0"/>
                <a:sym typeface="Helvetica Neue"/>
              </a:rPr>
              <a:t>age</a:t>
            </a:r>
            <a:r>
              <a:rPr lang="en-US" sz="3000" baseline="-25000" dirty="0" err="1">
                <a:solidFill>
                  <a:schemeClr val="dk1"/>
                </a:solidFill>
                <a:latin typeface="Arial" panose="020B0604020202020204" pitchFamily="34" charset="0"/>
                <a:ea typeface="Helvetica Neue"/>
                <a:cs typeface="Arial" panose="020B0604020202020204" pitchFamily="34" charset="0"/>
                <a:sym typeface="Helvetica Neue"/>
              </a:rPr>
              <a:t>mean</a:t>
            </a:r>
            <a:r>
              <a:rPr lang="en-US" sz="3000" baseline="-25000" dirty="0">
                <a:solidFill>
                  <a:schemeClr val="dk1"/>
                </a:solidFill>
                <a:latin typeface="Arial" panose="020B0604020202020204" pitchFamily="34" charset="0"/>
                <a:ea typeface="Helvetica Neue"/>
                <a:cs typeface="Arial" panose="020B0604020202020204" pitchFamily="34" charset="0"/>
                <a:sym typeface="Helvetica Neue"/>
              </a:rPr>
              <a:t> </a:t>
            </a:r>
            <a:r>
              <a:rPr lang="en-US" sz="3000" dirty="0">
                <a:solidFill>
                  <a:schemeClr val="dk1"/>
                </a:solidFill>
                <a:latin typeface="Arial" panose="020B0604020202020204" pitchFamily="34" charset="0"/>
                <a:ea typeface="Helvetica Neue"/>
                <a:cs typeface="Arial" panose="020B0604020202020204" pitchFamily="34" charset="0"/>
                <a:sym typeface="Helvetica Neue"/>
              </a:rPr>
              <a:t>= 66.7)</a:t>
            </a:r>
          </a:p>
        </p:txBody>
      </p:sp>
      <p:sp>
        <p:nvSpPr>
          <p:cNvPr id="80" name="Google Shape;87;p1">
            <a:extLst>
              <a:ext uri="{FF2B5EF4-FFF2-40B4-BE49-F238E27FC236}">
                <a16:creationId xmlns:a16="http://schemas.microsoft.com/office/drawing/2014/main" id="{B1C39CB6-9B4E-4E0D-9987-4E3D3C8779D3}"/>
              </a:ext>
            </a:extLst>
          </p:cNvPr>
          <p:cNvSpPr/>
          <p:nvPr/>
        </p:nvSpPr>
        <p:spPr>
          <a:xfrm>
            <a:off x="29063211" y="32034807"/>
            <a:ext cx="14303818" cy="3754740"/>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marL="457200" indent="-457200" fontAlgn="base">
              <a:buFont typeface="Arial" panose="020B0604020202020204" pitchFamily="34" charset="0"/>
              <a:buChar char="•"/>
            </a:pPr>
            <a:r>
              <a:rPr lang="en-US" sz="3200" dirty="0">
                <a:solidFill>
                  <a:schemeClr val="dk1"/>
                </a:solidFill>
                <a:latin typeface="Arial" panose="020B0604020202020204" pitchFamily="34" charset="0"/>
                <a:ea typeface="Helvetica Neue"/>
                <a:cs typeface="Arial" panose="020B0604020202020204" pitchFamily="34" charset="0"/>
                <a:sym typeface="Helvetica Neue"/>
              </a:rPr>
              <a:t>Music provides a powerful, yet relatively underutilized, perspective into the neurocognitive developmental trajectory of reward responses</a:t>
            </a:r>
          </a:p>
          <a:p>
            <a:pPr marL="457200" indent="-457200" fontAlgn="base">
              <a:buFont typeface="Arial" panose="020B0604020202020204" pitchFamily="34" charset="0"/>
              <a:buChar char="•"/>
            </a:pPr>
            <a:r>
              <a:rPr lang="en-US" sz="3200" dirty="0">
                <a:solidFill>
                  <a:schemeClr val="dk1"/>
                </a:solidFill>
                <a:latin typeface="Arial" panose="020B0604020202020204" pitchFamily="34" charset="0"/>
                <a:ea typeface="Helvetica Neue"/>
                <a:cs typeface="Arial" panose="020B0604020202020204" pitchFamily="34" charset="0"/>
                <a:sym typeface="Helvetica Neue"/>
              </a:rPr>
              <a:t>Music-based interventions may be particularly effective in developmental populations that experience heightened musical reward</a:t>
            </a:r>
          </a:p>
          <a:p>
            <a:pPr marL="457200" indent="-457200" fontAlgn="base">
              <a:buFont typeface="Arial" panose="020B0604020202020204" pitchFamily="34" charset="0"/>
              <a:buChar char="•"/>
            </a:pPr>
            <a:r>
              <a:rPr lang="en-US" sz="3200" dirty="0">
                <a:latin typeface="Arial" panose="020B0604020202020204" pitchFamily="34" charset="0"/>
                <a:cs typeface="Arial" panose="020B0604020202020204" pitchFamily="34" charset="0"/>
              </a:rPr>
              <a:t>Can age-related changes in music valuation explain lifelong increases in preference and memory associations for music from adolescence?</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pic>
        <p:nvPicPr>
          <p:cNvPr id="83" name="Picture 82" descr="A black background with a black square&#10;&#10;Description automatically generated with medium confidence">
            <a:extLst>
              <a:ext uri="{FF2B5EF4-FFF2-40B4-BE49-F238E27FC236}">
                <a16:creationId xmlns:a16="http://schemas.microsoft.com/office/drawing/2014/main" id="{E273BE40-B189-9068-C0D9-1208BBF377DB}"/>
              </a:ext>
            </a:extLst>
          </p:cNvPr>
          <p:cNvPicPr>
            <a:picLocks noChangeAspect="1"/>
          </p:cNvPicPr>
          <p:nvPr/>
        </p:nvPicPr>
        <p:blipFill rotWithShape="1">
          <a:blip r:embed="rId16">
            <a:clrChange>
              <a:clrFrom>
                <a:srgbClr val="000000"/>
              </a:clrFrom>
              <a:clrTo>
                <a:srgbClr val="000000">
                  <a:alpha val="0"/>
                </a:srgbClr>
              </a:clrTo>
            </a:clrChange>
          </a:blip>
          <a:srcRect l="14106" r="62492"/>
          <a:stretch/>
        </p:blipFill>
        <p:spPr>
          <a:xfrm>
            <a:off x="30009444" y="20724597"/>
            <a:ext cx="2666119" cy="2383633"/>
          </a:xfrm>
          <a:prstGeom prst="rect">
            <a:avLst/>
          </a:prstGeom>
        </p:spPr>
      </p:pic>
      <p:pic>
        <p:nvPicPr>
          <p:cNvPr id="85" name="Picture 84" descr="A black background with a black square&#10;&#10;Description automatically generated with medium confidence">
            <a:extLst>
              <a:ext uri="{FF2B5EF4-FFF2-40B4-BE49-F238E27FC236}">
                <a16:creationId xmlns:a16="http://schemas.microsoft.com/office/drawing/2014/main" id="{7ACC3960-9932-78DA-6E88-82F9BA1E84A7}"/>
              </a:ext>
            </a:extLst>
          </p:cNvPr>
          <p:cNvPicPr>
            <a:picLocks noChangeAspect="1"/>
          </p:cNvPicPr>
          <p:nvPr/>
        </p:nvPicPr>
        <p:blipFill rotWithShape="1">
          <a:blip r:embed="rId16">
            <a:clrChange>
              <a:clrFrom>
                <a:srgbClr val="000000"/>
              </a:clrFrom>
              <a:clrTo>
                <a:srgbClr val="000000">
                  <a:alpha val="0"/>
                </a:srgbClr>
              </a:clrTo>
            </a:clrChange>
          </a:blip>
          <a:srcRect l="61840" r="11898"/>
          <a:stretch/>
        </p:blipFill>
        <p:spPr>
          <a:xfrm>
            <a:off x="31754702" y="20881157"/>
            <a:ext cx="2991935" cy="2383634"/>
          </a:xfrm>
          <a:prstGeom prst="rect">
            <a:avLst/>
          </a:prstGeom>
        </p:spPr>
      </p:pic>
      <p:sp>
        <p:nvSpPr>
          <p:cNvPr id="89" name="Google Shape;87;p1">
            <a:extLst>
              <a:ext uri="{FF2B5EF4-FFF2-40B4-BE49-F238E27FC236}">
                <a16:creationId xmlns:a16="http://schemas.microsoft.com/office/drawing/2014/main" id="{FAF52E52-99AF-D04D-1CD9-B6FAF6EEE8DE}"/>
              </a:ext>
            </a:extLst>
          </p:cNvPr>
          <p:cNvSpPr/>
          <p:nvPr/>
        </p:nvSpPr>
        <p:spPr>
          <a:xfrm>
            <a:off x="30612708" y="23056276"/>
            <a:ext cx="2892855" cy="458425"/>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dirty="0">
                <a:solidFill>
                  <a:schemeClr val="dk1"/>
                </a:solidFill>
                <a:latin typeface="Arial" panose="020B0604020202020204" pitchFamily="34" charset="0"/>
                <a:ea typeface="Helvetica Neue"/>
                <a:cs typeface="Arial" panose="020B0604020202020204" pitchFamily="34" charset="0"/>
                <a:sym typeface="Helvetica Neue"/>
              </a:rPr>
              <a:t>Auditory Network Seed</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sp>
        <p:nvSpPr>
          <p:cNvPr id="92" name="Google Shape;121;p1">
            <a:extLst>
              <a:ext uri="{FF2B5EF4-FFF2-40B4-BE49-F238E27FC236}">
                <a16:creationId xmlns:a16="http://schemas.microsoft.com/office/drawing/2014/main" id="{FC5A804D-29A2-4EB3-D565-7B1FF9327E75}"/>
              </a:ext>
            </a:extLst>
          </p:cNvPr>
          <p:cNvSpPr/>
          <p:nvPr/>
        </p:nvSpPr>
        <p:spPr>
          <a:xfrm>
            <a:off x="29361879" y="14934878"/>
            <a:ext cx="14198418" cy="796276"/>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000" b="1" dirty="0">
                <a:solidFill>
                  <a:schemeClr val="lt1"/>
                </a:solidFill>
                <a:latin typeface="Arial" panose="020B0604020202020204" pitchFamily="34" charset="0"/>
                <a:ea typeface="Helvetica Neue"/>
                <a:cs typeface="Arial" panose="020B0604020202020204" pitchFamily="34" charset="0"/>
                <a:sym typeface="Helvetica Neue"/>
              </a:rPr>
              <a:t>Liked music engages auditory areas &amp; mPFC</a:t>
            </a:r>
          </a:p>
        </p:txBody>
      </p:sp>
      <p:sp>
        <p:nvSpPr>
          <p:cNvPr id="94" name="Google Shape;87;p1">
            <a:extLst>
              <a:ext uri="{FF2B5EF4-FFF2-40B4-BE49-F238E27FC236}">
                <a16:creationId xmlns:a16="http://schemas.microsoft.com/office/drawing/2014/main" id="{CA29A230-2E9E-C889-8B02-58E708D8FAB0}"/>
              </a:ext>
            </a:extLst>
          </p:cNvPr>
          <p:cNvSpPr/>
          <p:nvPr/>
        </p:nvSpPr>
        <p:spPr>
          <a:xfrm>
            <a:off x="39359266" y="17613435"/>
            <a:ext cx="4668547" cy="225610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dirty="0">
                <a:solidFill>
                  <a:schemeClr val="dk1"/>
                </a:solidFill>
                <a:latin typeface="Arial" panose="020B0604020202020204" pitchFamily="34" charset="0"/>
                <a:ea typeface="Helvetica Neue"/>
                <a:cs typeface="Arial" panose="020B0604020202020204" pitchFamily="34" charset="0"/>
                <a:sym typeface="Helvetica Neue"/>
              </a:rPr>
              <a:t>Voxel Threshold: </a:t>
            </a:r>
            <a:r>
              <a:rPr lang="en-US" sz="1600" i="1" dirty="0">
                <a:solidFill>
                  <a:schemeClr val="dk1"/>
                </a:solidFill>
                <a:latin typeface="Arial" panose="020B0604020202020204" pitchFamily="34" charset="0"/>
                <a:ea typeface="Helvetica Neue"/>
                <a:cs typeface="Arial" panose="020B0604020202020204" pitchFamily="34" charset="0"/>
                <a:sym typeface="Helvetica Neue"/>
              </a:rPr>
              <a:t>p</a:t>
            </a:r>
            <a:r>
              <a:rPr lang="en-US" sz="1600" dirty="0">
                <a:solidFill>
                  <a:schemeClr val="dk1"/>
                </a:solidFill>
                <a:latin typeface="Arial" panose="020B0604020202020204" pitchFamily="34" charset="0"/>
                <a:ea typeface="Helvetica Neue"/>
                <a:cs typeface="Arial" panose="020B0604020202020204" pitchFamily="34" charset="0"/>
                <a:sym typeface="Helvetica Neue"/>
              </a:rPr>
              <a:t> &lt; 0.05 (FDR-corrected)</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r>
              <a:rPr lang="en-US" sz="1600" dirty="0">
                <a:solidFill>
                  <a:schemeClr val="dk1"/>
                </a:solidFill>
                <a:latin typeface="Arial" panose="020B0604020202020204" pitchFamily="34" charset="0"/>
                <a:ea typeface="Helvetica Neue"/>
                <a:cs typeface="Arial" panose="020B0604020202020204" pitchFamily="34" charset="0"/>
                <a:sym typeface="Helvetica Neue"/>
              </a:rPr>
              <a:t>Cluster Threshold: </a:t>
            </a:r>
            <a:r>
              <a:rPr lang="en-US" sz="1600" i="1" dirty="0">
                <a:solidFill>
                  <a:schemeClr val="dk1"/>
                </a:solidFill>
                <a:latin typeface="Arial" panose="020B0604020202020204" pitchFamily="34" charset="0"/>
                <a:ea typeface="Helvetica Neue"/>
                <a:cs typeface="Arial" panose="020B0604020202020204" pitchFamily="34" charset="0"/>
                <a:sym typeface="Helvetica Neue"/>
              </a:rPr>
              <a:t>p</a:t>
            </a:r>
            <a:r>
              <a:rPr lang="en-US" sz="1600" dirty="0">
                <a:solidFill>
                  <a:schemeClr val="dk1"/>
                </a:solidFill>
                <a:latin typeface="Arial" panose="020B0604020202020204" pitchFamily="34" charset="0"/>
                <a:ea typeface="Helvetica Neue"/>
                <a:cs typeface="Arial" panose="020B0604020202020204" pitchFamily="34" charset="0"/>
                <a:sym typeface="Helvetica Neue"/>
              </a:rPr>
              <a:t> &lt; 0.05 (FDR-corrected)</a:t>
            </a:r>
          </a:p>
          <a:p>
            <a:pPr fontAlgn="base"/>
            <a:r>
              <a:rPr lang="en-US" sz="1600" i="1" dirty="0">
                <a:solidFill>
                  <a:schemeClr val="dk1"/>
                </a:solidFill>
                <a:latin typeface="Arial" panose="020B0604020202020204" pitchFamily="34" charset="0"/>
                <a:ea typeface="Helvetica Neue"/>
                <a:cs typeface="Arial" panose="020B0604020202020204" pitchFamily="34" charset="0"/>
                <a:sym typeface="Helvetica Neue"/>
              </a:rPr>
              <a:t>Figure from (9)</a:t>
            </a:r>
            <a:endParaRPr lang="en-US" sz="1600" dirty="0">
              <a:solidFill>
                <a:schemeClr val="dk1"/>
              </a:solidFill>
              <a:latin typeface="Arial" panose="020B0604020202020204" pitchFamily="34" charset="0"/>
              <a:ea typeface="Helvetica Neue"/>
              <a:cs typeface="Arial" panose="020B0604020202020204" pitchFamily="34" charset="0"/>
              <a:sym typeface="Helvetica Neue"/>
            </a:endParaRPr>
          </a:p>
        </p:txBody>
      </p:sp>
      <p:sp>
        <p:nvSpPr>
          <p:cNvPr id="95" name="Google Shape;121;p1">
            <a:extLst>
              <a:ext uri="{FF2B5EF4-FFF2-40B4-BE49-F238E27FC236}">
                <a16:creationId xmlns:a16="http://schemas.microsoft.com/office/drawing/2014/main" id="{906FE1AC-F051-E048-632E-F44F444BD15B}"/>
              </a:ext>
            </a:extLst>
          </p:cNvPr>
          <p:cNvSpPr/>
          <p:nvPr/>
        </p:nvSpPr>
        <p:spPr>
          <a:xfrm>
            <a:off x="29403443" y="18432438"/>
            <a:ext cx="14154244" cy="2521411"/>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000" b="1" dirty="0">
                <a:solidFill>
                  <a:schemeClr val="lt1"/>
                </a:solidFill>
                <a:latin typeface="Arial" panose="020B0604020202020204" pitchFamily="34" charset="0"/>
                <a:ea typeface="Helvetica Neue"/>
                <a:cs typeface="Arial" panose="020B0604020202020204" pitchFamily="34" charset="0"/>
                <a:sym typeface="Helvetica Neue"/>
              </a:rPr>
              <a:t>Auditory network &amp; mPFC more functionally connected for younger compared to older adults during music listening</a:t>
            </a:r>
          </a:p>
        </p:txBody>
      </p:sp>
      <p:sp>
        <p:nvSpPr>
          <p:cNvPr id="103" name="Google Shape;102;p1">
            <a:extLst>
              <a:ext uri="{FF2B5EF4-FFF2-40B4-BE49-F238E27FC236}">
                <a16:creationId xmlns:a16="http://schemas.microsoft.com/office/drawing/2014/main" id="{6A9966AB-67A2-4478-0F1F-8607E3808E29}"/>
              </a:ext>
            </a:extLst>
          </p:cNvPr>
          <p:cNvSpPr/>
          <p:nvPr/>
        </p:nvSpPr>
        <p:spPr>
          <a:xfrm>
            <a:off x="29138382" y="31069318"/>
            <a:ext cx="14198417" cy="965488"/>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algn="ctr"/>
            <a:r>
              <a:rPr lang="en-US" sz="5000" b="1" dirty="0">
                <a:solidFill>
                  <a:schemeClr val="lt1"/>
                </a:solidFill>
                <a:latin typeface="Arial" panose="020B0604020202020204" pitchFamily="34" charset="0"/>
                <a:ea typeface="Helvetica Neue"/>
                <a:cs typeface="Arial" panose="020B0604020202020204" pitchFamily="34" charset="0"/>
                <a:sym typeface="Helvetica Neue"/>
              </a:rPr>
              <a:t>Discussion</a:t>
            </a:r>
            <a:endParaRPr sz="5000" dirty="0">
              <a:latin typeface="Arial" panose="020B0604020202020204" pitchFamily="34" charset="0"/>
              <a:cs typeface="Arial" panose="020B0604020202020204" pitchFamily="34" charset="0"/>
            </a:endParaRPr>
          </a:p>
        </p:txBody>
      </p:sp>
      <p:sp>
        <p:nvSpPr>
          <p:cNvPr id="104" name="Google Shape;102;p1">
            <a:extLst>
              <a:ext uri="{FF2B5EF4-FFF2-40B4-BE49-F238E27FC236}">
                <a16:creationId xmlns:a16="http://schemas.microsoft.com/office/drawing/2014/main" id="{780E9BBD-DCC3-F447-AEBF-F16407024166}"/>
              </a:ext>
            </a:extLst>
          </p:cNvPr>
          <p:cNvSpPr/>
          <p:nvPr/>
        </p:nvSpPr>
        <p:spPr>
          <a:xfrm>
            <a:off x="611853" y="35792456"/>
            <a:ext cx="42702385" cy="627884"/>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algn="ctr"/>
            <a:r>
              <a:rPr lang="en-US" sz="5000" b="1" dirty="0">
                <a:solidFill>
                  <a:schemeClr val="lt1"/>
                </a:solidFill>
                <a:latin typeface="Arial" panose="020B0604020202020204" pitchFamily="34" charset="0"/>
                <a:ea typeface="Helvetica Neue"/>
                <a:cs typeface="Arial" panose="020B0604020202020204" pitchFamily="34" charset="0"/>
                <a:sym typeface="Helvetica Neue"/>
              </a:rPr>
              <a:t>References &amp; Acknowledgments</a:t>
            </a:r>
            <a:endParaRPr sz="5000" dirty="0">
              <a:latin typeface="Arial" panose="020B0604020202020204" pitchFamily="34" charset="0"/>
              <a:cs typeface="Arial" panose="020B0604020202020204" pitchFamily="34" charset="0"/>
            </a:endParaRPr>
          </a:p>
        </p:txBody>
      </p:sp>
      <p:sp>
        <p:nvSpPr>
          <p:cNvPr id="105" name="Google Shape;165;p1">
            <a:extLst>
              <a:ext uri="{FF2B5EF4-FFF2-40B4-BE49-F238E27FC236}">
                <a16:creationId xmlns:a16="http://schemas.microsoft.com/office/drawing/2014/main" id="{BDB77868-4121-C0BB-85E3-4EB21ED1CEA1}"/>
              </a:ext>
            </a:extLst>
          </p:cNvPr>
          <p:cNvSpPr/>
          <p:nvPr/>
        </p:nvSpPr>
        <p:spPr>
          <a:xfrm>
            <a:off x="14884327" y="26529338"/>
            <a:ext cx="13880592" cy="1515998"/>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lvl="0" algn="ctr"/>
            <a:r>
              <a:rPr lang="en-US" sz="5000" b="1" dirty="0">
                <a:solidFill>
                  <a:schemeClr val="lt1"/>
                </a:solidFill>
                <a:latin typeface="Arial" panose="020B0604020202020204" pitchFamily="34" charset="0"/>
                <a:ea typeface="Helvetica Neue"/>
                <a:cs typeface="Arial" panose="020B0604020202020204" pitchFamily="34" charset="0"/>
                <a:sym typeface="Helvetica Neue"/>
              </a:rPr>
              <a:t>Liking &amp; familiarity ratings sensitive to both exposure &amp; prediction error (PE)</a:t>
            </a:r>
            <a:endParaRPr lang="en-US" sz="5000" dirty="0">
              <a:latin typeface="Arial" panose="020B0604020202020204" pitchFamily="34" charset="0"/>
              <a:cs typeface="Arial" panose="020B0604020202020204" pitchFamily="34" charset="0"/>
            </a:endParaRPr>
          </a:p>
        </p:txBody>
      </p:sp>
      <p:sp>
        <p:nvSpPr>
          <p:cNvPr id="112" name="TextBox 111">
            <a:extLst>
              <a:ext uri="{FF2B5EF4-FFF2-40B4-BE49-F238E27FC236}">
                <a16:creationId xmlns:a16="http://schemas.microsoft.com/office/drawing/2014/main" id="{910B3C65-75CF-6818-E4CB-1C649D0779F7}"/>
              </a:ext>
            </a:extLst>
          </p:cNvPr>
          <p:cNvSpPr txBox="1"/>
          <p:nvPr/>
        </p:nvSpPr>
        <p:spPr>
          <a:xfrm>
            <a:off x="559061" y="36388313"/>
            <a:ext cx="18250953" cy="1754326"/>
          </a:xfrm>
          <a:prstGeom prst="rect">
            <a:avLst/>
          </a:prstGeom>
          <a:noFill/>
        </p:spPr>
        <p:txBody>
          <a:bodyPr wrap="square">
            <a:spAutoFit/>
          </a:bodyPr>
          <a:lstStyle/>
          <a:p>
            <a:pPr rtl="0" fontAlgn="base">
              <a:spcBef>
                <a:spcPts val="0"/>
              </a:spcBef>
              <a:spcAft>
                <a:spcPts val="0"/>
              </a:spcAft>
              <a:buFont typeface="+mj-lt"/>
              <a:buAutoNum type="arabicPeriod"/>
            </a:pPr>
            <a:r>
              <a:rPr lang="en-US" sz="1200" b="0" i="0" u="none" strike="noStrike" dirty="0">
                <a:solidFill>
                  <a:srgbClr val="000000"/>
                </a:solidFill>
                <a:effectLst/>
                <a:latin typeface="Arial" panose="020B0604020202020204" pitchFamily="34" charset="0"/>
              </a:rPr>
              <a:t>Dube, L., &amp; Le Bel, J. (2003). The content and structure of laypeople’s concept of pleasure. </a:t>
            </a:r>
            <a:r>
              <a:rPr lang="en-US" sz="1200" b="0" i="1" u="none" strike="noStrike" dirty="0" err="1">
                <a:solidFill>
                  <a:srgbClr val="000000"/>
                </a:solidFill>
                <a:effectLst/>
                <a:latin typeface="Arial" panose="020B0604020202020204" pitchFamily="34" charset="0"/>
              </a:rPr>
              <a:t>Cogn</a:t>
            </a:r>
            <a:r>
              <a:rPr lang="en-US" sz="1200" b="0" i="1" u="none" strike="noStrike" dirty="0">
                <a:solidFill>
                  <a:srgbClr val="000000"/>
                </a:solidFill>
                <a:effectLst/>
                <a:latin typeface="Arial" panose="020B0604020202020204" pitchFamily="34" charset="0"/>
              </a:rPr>
              <a:t> </a:t>
            </a:r>
            <a:r>
              <a:rPr lang="en-US" sz="1200" b="0" i="1" u="none" strike="noStrike" dirty="0" err="1">
                <a:solidFill>
                  <a:srgbClr val="000000"/>
                </a:solidFill>
                <a:effectLst/>
                <a:latin typeface="Arial" panose="020B0604020202020204" pitchFamily="34" charset="0"/>
              </a:rPr>
              <a:t>Emot</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17</a:t>
            </a:r>
            <a:r>
              <a:rPr lang="en-US" sz="1200" b="0" i="0" u="none" strike="noStrike" dirty="0">
                <a:solidFill>
                  <a:srgbClr val="000000"/>
                </a:solidFill>
                <a:effectLst/>
                <a:latin typeface="Arial" panose="020B0604020202020204" pitchFamily="34" charset="0"/>
              </a:rPr>
              <a:t>(2), 263–295. https://</a:t>
            </a:r>
            <a:r>
              <a:rPr lang="en-US" sz="1200" b="0" i="0" u="none" strike="noStrike" dirty="0" err="1">
                <a:solidFill>
                  <a:srgbClr val="000000"/>
                </a:solidFill>
                <a:effectLst/>
                <a:latin typeface="Arial" panose="020B0604020202020204" pitchFamily="34" charset="0"/>
              </a:rPr>
              <a:t>doi.org</a:t>
            </a:r>
            <a:r>
              <a:rPr lang="en-US" sz="1200" b="0" i="0" u="none" strike="noStrike" dirty="0">
                <a:solidFill>
                  <a:srgbClr val="000000"/>
                </a:solidFill>
                <a:effectLst/>
                <a:latin typeface="Arial" panose="020B0604020202020204" pitchFamily="34" charset="0"/>
              </a:rPr>
              <a:t>/10.1080/02699930302295</a:t>
            </a:r>
          </a:p>
          <a:p>
            <a:pPr fontAlgn="base">
              <a:buFont typeface="+mj-lt"/>
              <a:buAutoNum type="arabicPeriod"/>
            </a:pPr>
            <a:r>
              <a:rPr lang="en-US" sz="1200" b="0" i="0" u="none" strike="noStrike" dirty="0" err="1">
                <a:solidFill>
                  <a:srgbClr val="000000"/>
                </a:solidFill>
                <a:effectLst/>
                <a:latin typeface="Arial" panose="020B0604020202020204" pitchFamily="34" charset="0"/>
              </a:rPr>
              <a:t>Belfi</a:t>
            </a:r>
            <a:r>
              <a:rPr lang="en-US" sz="1200" b="0" i="0" u="none" strike="noStrike" dirty="0">
                <a:solidFill>
                  <a:srgbClr val="000000"/>
                </a:solidFill>
                <a:effectLst/>
                <a:latin typeface="Arial" panose="020B0604020202020204" pitchFamily="34" charset="0"/>
              </a:rPr>
              <a:t>, A. M., &amp; Loui, P. (2020). Musical anhedonia and rewards of music listening: Current advances and a proposed model. </a:t>
            </a:r>
            <a:r>
              <a:rPr lang="en-US" sz="1200" b="0" i="1" u="none" strike="noStrike" dirty="0">
                <a:solidFill>
                  <a:srgbClr val="000000"/>
                </a:solidFill>
                <a:effectLst/>
                <a:latin typeface="Arial" panose="020B0604020202020204" pitchFamily="34" charset="0"/>
              </a:rPr>
              <a:t>Annals of the New York Academy of Sciences</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1464</a:t>
            </a:r>
            <a:r>
              <a:rPr lang="en-US" sz="1200" b="0" i="0" u="none" strike="noStrike" dirty="0">
                <a:solidFill>
                  <a:srgbClr val="000000"/>
                </a:solidFill>
                <a:effectLst/>
                <a:latin typeface="Arial" panose="020B0604020202020204" pitchFamily="34" charset="0"/>
              </a:rPr>
              <a:t>(1), 99–114.</a:t>
            </a:r>
            <a:r>
              <a:rPr lang="en-US" sz="1200" b="0" i="0" u="none" strike="noStrike" dirty="0">
                <a:solidFill>
                  <a:srgbClr val="000000"/>
                </a:solidFill>
                <a:effectLst/>
                <a:latin typeface="Arial" panose="020B0604020202020204" pitchFamily="34" charset="0"/>
                <a:hlinkClick r:id="rId17"/>
              </a:rPr>
              <a:t> </a:t>
            </a:r>
            <a:r>
              <a:rPr lang="en-US" sz="1200" b="0" i="0" u="sng" strike="noStrike" dirty="0">
                <a:solidFill>
                  <a:srgbClr val="1155CC"/>
                </a:solidFill>
                <a:effectLst/>
                <a:latin typeface="Arial" panose="020B0604020202020204" pitchFamily="34" charset="0"/>
                <a:hlinkClick r:id="rId17"/>
              </a:rPr>
              <a:t>https://doi.org/10.1111/nyas.14241</a:t>
            </a:r>
            <a:endParaRPr lang="en-US" sz="12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200" b="0" i="0" u="none" strike="noStrike" dirty="0">
                <a:solidFill>
                  <a:srgbClr val="000000"/>
                </a:solidFill>
                <a:effectLst/>
                <a:latin typeface="Arial" panose="020B0604020202020204" pitchFamily="34" charset="0"/>
              </a:rPr>
              <a:t>Gold, B. P., Mas-Herrero, E., </a:t>
            </a:r>
            <a:r>
              <a:rPr lang="en-US" sz="1200" b="0" i="0" u="none" strike="noStrike" dirty="0" err="1">
                <a:solidFill>
                  <a:srgbClr val="000000"/>
                </a:solidFill>
                <a:effectLst/>
                <a:latin typeface="Arial" panose="020B0604020202020204" pitchFamily="34" charset="0"/>
              </a:rPr>
              <a:t>Zeighami</a:t>
            </a:r>
            <a:r>
              <a:rPr lang="en-US" sz="1200" b="0" i="0" u="none" strike="noStrike" dirty="0">
                <a:solidFill>
                  <a:srgbClr val="000000"/>
                </a:solidFill>
                <a:effectLst/>
                <a:latin typeface="Arial" panose="020B0604020202020204" pitchFamily="34" charset="0"/>
              </a:rPr>
              <a:t>, Y., </a:t>
            </a:r>
            <a:r>
              <a:rPr lang="en-US" sz="1200" b="0" i="0" u="none" strike="noStrike" dirty="0" err="1">
                <a:solidFill>
                  <a:srgbClr val="000000"/>
                </a:solidFill>
                <a:effectLst/>
                <a:latin typeface="Arial" panose="020B0604020202020204" pitchFamily="34" charset="0"/>
              </a:rPr>
              <a:t>Benovoy</a:t>
            </a:r>
            <a:r>
              <a:rPr lang="en-US" sz="1200" b="0" i="0" u="none" strike="noStrike" dirty="0">
                <a:solidFill>
                  <a:srgbClr val="000000"/>
                </a:solidFill>
                <a:effectLst/>
                <a:latin typeface="Arial" panose="020B0604020202020204" pitchFamily="34" charset="0"/>
              </a:rPr>
              <a:t>, M., </a:t>
            </a:r>
            <a:r>
              <a:rPr lang="en-US" sz="1200" b="0" i="0" u="none" strike="noStrike" dirty="0" err="1">
                <a:solidFill>
                  <a:srgbClr val="000000"/>
                </a:solidFill>
                <a:effectLst/>
                <a:latin typeface="Arial" panose="020B0604020202020204" pitchFamily="34" charset="0"/>
              </a:rPr>
              <a:t>Dagher</a:t>
            </a:r>
            <a:r>
              <a:rPr lang="en-US" sz="1200" b="0" i="0" u="none" strike="noStrike" dirty="0">
                <a:solidFill>
                  <a:srgbClr val="000000"/>
                </a:solidFill>
                <a:effectLst/>
                <a:latin typeface="Arial" panose="020B0604020202020204" pitchFamily="34" charset="0"/>
              </a:rPr>
              <a:t>, A., &amp; </a:t>
            </a:r>
            <a:r>
              <a:rPr lang="en-US" sz="1200" b="0" i="0" u="none" strike="noStrike" dirty="0" err="1">
                <a:solidFill>
                  <a:srgbClr val="000000"/>
                </a:solidFill>
                <a:effectLst/>
                <a:latin typeface="Arial" panose="020B0604020202020204" pitchFamily="34" charset="0"/>
              </a:rPr>
              <a:t>Zatorre</a:t>
            </a:r>
            <a:r>
              <a:rPr lang="en-US" sz="1200" b="0" i="0" u="none" strike="noStrike" dirty="0">
                <a:solidFill>
                  <a:srgbClr val="000000"/>
                </a:solidFill>
                <a:effectLst/>
                <a:latin typeface="Arial" panose="020B0604020202020204" pitchFamily="34" charset="0"/>
              </a:rPr>
              <a:t>, R. J. (2019). Musical reward prediction errors engage the nucleus </a:t>
            </a:r>
            <a:r>
              <a:rPr lang="en-US" sz="1200" b="0" i="0" u="none" strike="noStrike" dirty="0" err="1">
                <a:solidFill>
                  <a:srgbClr val="000000"/>
                </a:solidFill>
                <a:effectLst/>
                <a:latin typeface="Arial" panose="020B0604020202020204" pitchFamily="34" charset="0"/>
              </a:rPr>
              <a:t>accumbens</a:t>
            </a:r>
            <a:r>
              <a:rPr lang="en-US" sz="1200" b="0" i="0" u="none" strike="noStrike" dirty="0">
                <a:solidFill>
                  <a:srgbClr val="000000"/>
                </a:solidFill>
                <a:effectLst/>
                <a:latin typeface="Arial" panose="020B0604020202020204" pitchFamily="34" charset="0"/>
              </a:rPr>
              <a:t> and motivate learning. </a:t>
            </a:r>
            <a:r>
              <a:rPr lang="en-US" sz="1200" b="0" i="1" u="none" strike="noStrike" dirty="0">
                <a:solidFill>
                  <a:srgbClr val="000000"/>
                </a:solidFill>
                <a:effectLst/>
                <a:latin typeface="Arial" panose="020B0604020202020204" pitchFamily="34" charset="0"/>
              </a:rPr>
              <a:t>Proc. Natl. Acad. Sci. U. S. A.</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116</a:t>
            </a:r>
            <a:r>
              <a:rPr lang="en-US" sz="1200" b="0" i="0" u="none" strike="noStrike" dirty="0">
                <a:solidFill>
                  <a:srgbClr val="000000"/>
                </a:solidFill>
                <a:effectLst/>
                <a:latin typeface="Arial" panose="020B0604020202020204" pitchFamily="34" charset="0"/>
              </a:rPr>
              <a:t>(8), 3310–3315. </a:t>
            </a:r>
            <a:r>
              <a:rPr lang="en-US" sz="1200" b="0" i="0" u="none" strike="noStrike" dirty="0">
                <a:solidFill>
                  <a:srgbClr val="000000"/>
                </a:solidFill>
                <a:effectLst/>
                <a:latin typeface="Arial" panose="020B0604020202020204" pitchFamily="34" charset="0"/>
                <a:hlinkClick r:id="rId18"/>
              </a:rPr>
              <a:t>https://doi.org/10.1073/pnas.1809855116</a:t>
            </a:r>
            <a:endParaRPr lang="en-US" sz="1200" b="0" i="0" u="none" strike="noStrike" dirty="0">
              <a:solidFill>
                <a:srgbClr val="000000"/>
              </a:solidFill>
              <a:effectLst/>
              <a:latin typeface="Arial" panose="020B0604020202020204" pitchFamily="34" charset="0"/>
            </a:endParaRPr>
          </a:p>
          <a:p>
            <a:pPr fontAlgn="base">
              <a:buFont typeface="+mj-lt"/>
              <a:buAutoNum type="arabicPeriod"/>
            </a:pPr>
            <a:r>
              <a:rPr lang="en-US" sz="1200" b="0" i="0" u="none" strike="noStrike" dirty="0" err="1">
                <a:solidFill>
                  <a:srgbClr val="000000"/>
                </a:solidFill>
                <a:effectLst/>
                <a:latin typeface="Arial" panose="020B0604020202020204" pitchFamily="34" charset="0"/>
              </a:rPr>
              <a:t>Kathios</a:t>
            </a:r>
            <a:r>
              <a:rPr lang="en-US" sz="1200" b="0" i="0" u="none" strike="noStrike" dirty="0">
                <a:solidFill>
                  <a:srgbClr val="000000"/>
                </a:solidFill>
                <a:effectLst/>
                <a:latin typeface="Arial" panose="020B0604020202020204" pitchFamily="34" charset="0"/>
              </a:rPr>
              <a:t>, N., Bloom, P. A., Singh, A., Bartlett, E., </a:t>
            </a:r>
            <a:r>
              <a:rPr lang="en-US" sz="1200" b="0" i="0" u="none" strike="noStrike" dirty="0" err="1">
                <a:solidFill>
                  <a:srgbClr val="000000"/>
                </a:solidFill>
                <a:effectLst/>
                <a:latin typeface="Arial" panose="020B0604020202020204" pitchFamily="34" charset="0"/>
              </a:rPr>
              <a:t>Algharazi</a:t>
            </a:r>
            <a:r>
              <a:rPr lang="en-US" sz="1200" b="0" i="0" u="none" strike="noStrike" dirty="0">
                <a:solidFill>
                  <a:srgbClr val="000000"/>
                </a:solidFill>
                <a:effectLst/>
                <a:latin typeface="Arial" panose="020B0604020202020204" pitchFamily="34" charset="0"/>
              </a:rPr>
              <a:t>, S., Siegelman, M., Shen, F., Beresford, L., DiMaggio-Potter, M., Bennett, S., Natarajan, N., </a:t>
            </a:r>
            <a:r>
              <a:rPr lang="en-US" sz="1200" b="0" i="0" u="none" strike="noStrike" dirty="0" err="1">
                <a:solidFill>
                  <a:srgbClr val="000000"/>
                </a:solidFill>
                <a:effectLst/>
                <a:latin typeface="Arial" panose="020B0604020202020204" pitchFamily="34" charset="0"/>
              </a:rPr>
              <a:t>Ou</a:t>
            </a:r>
            <a:r>
              <a:rPr lang="en-US" sz="1200" b="0" i="0" u="none" strike="noStrike" dirty="0">
                <a:solidFill>
                  <a:srgbClr val="000000"/>
                </a:solidFill>
                <a:effectLst/>
                <a:latin typeface="Arial" panose="020B0604020202020204" pitchFamily="34" charset="0"/>
              </a:rPr>
              <a:t>, Y., Loui, P., Aly, M., &amp; Tottenham, N. (2023). Spontaneous music-evoked memories in cognitively healthy older adults: Associations between emotion, familiarity, and memory across familiar and unfamiliar music. </a:t>
            </a:r>
            <a:r>
              <a:rPr lang="en-US" sz="1200" b="0" i="0" u="none" strike="noStrike" dirty="0" err="1">
                <a:solidFill>
                  <a:srgbClr val="000000"/>
                </a:solidFill>
                <a:effectLst/>
                <a:latin typeface="Arial" panose="020B0604020202020204" pitchFamily="34" charset="0"/>
              </a:rPr>
              <a:t>PsyArXiv</a:t>
            </a:r>
            <a:r>
              <a:rPr lang="en-US" sz="1200" b="0" i="0" u="none" strike="noStrike" dirty="0">
                <a:solidFill>
                  <a:srgbClr val="000000"/>
                </a:solidFill>
                <a:effectLst/>
                <a:latin typeface="Arial" panose="020B0604020202020204" pitchFamily="34" charset="0"/>
              </a:rPr>
              <a:t>. https://</a:t>
            </a:r>
            <a:r>
              <a:rPr lang="en-US" sz="1200" b="0" i="0" u="none" strike="noStrike" dirty="0" err="1">
                <a:solidFill>
                  <a:srgbClr val="000000"/>
                </a:solidFill>
                <a:effectLst/>
                <a:latin typeface="Arial" panose="020B0604020202020204" pitchFamily="34" charset="0"/>
              </a:rPr>
              <a:t>doi.org</a:t>
            </a:r>
            <a:r>
              <a:rPr lang="en-US" sz="1200" b="0" i="0" u="none" strike="noStrike" dirty="0">
                <a:solidFill>
                  <a:srgbClr val="000000"/>
                </a:solidFill>
                <a:effectLst/>
                <a:latin typeface="Arial" panose="020B0604020202020204" pitchFamily="34" charset="0"/>
              </a:rPr>
              <a:t>/10.31234/</a:t>
            </a:r>
            <a:r>
              <a:rPr lang="en-US" sz="1200" b="0" i="0" u="none" strike="noStrike" dirty="0" err="1">
                <a:solidFill>
                  <a:srgbClr val="000000"/>
                </a:solidFill>
                <a:effectLst/>
                <a:latin typeface="Arial" panose="020B0604020202020204" pitchFamily="34" charset="0"/>
              </a:rPr>
              <a:t>osf.io</a:t>
            </a:r>
            <a:r>
              <a:rPr lang="en-US" sz="1200" b="0" i="0" u="none" strike="noStrike" dirty="0">
                <a:solidFill>
                  <a:srgbClr val="000000"/>
                </a:solidFill>
                <a:effectLst/>
                <a:latin typeface="Arial" panose="020B0604020202020204" pitchFamily="34" charset="0"/>
              </a:rPr>
              <a:t>/dpj6g</a:t>
            </a:r>
          </a:p>
          <a:p>
            <a:pPr rtl="0" fontAlgn="base">
              <a:spcBef>
                <a:spcPts val="0"/>
              </a:spcBef>
              <a:spcAft>
                <a:spcPts val="0"/>
              </a:spcAft>
              <a:buFont typeface="+mj-lt"/>
              <a:buAutoNum type="arabicPeriod"/>
            </a:pPr>
            <a:r>
              <a:rPr lang="en-US" sz="1200" b="0" i="0" u="none" strike="noStrike" dirty="0">
                <a:solidFill>
                  <a:srgbClr val="000000"/>
                </a:solidFill>
                <a:effectLst/>
                <a:latin typeface="Arial" panose="020B0604020202020204" pitchFamily="34" charset="0"/>
              </a:rPr>
              <a:t>Spear, L. P. (2000). The adolescent brain and age-related behavioral manifestations. </a:t>
            </a:r>
            <a:r>
              <a:rPr lang="en-US" sz="1200" b="0" i="1" u="none" strike="noStrike" dirty="0">
                <a:solidFill>
                  <a:srgbClr val="000000"/>
                </a:solidFill>
                <a:effectLst/>
                <a:latin typeface="Arial" panose="020B0604020202020204" pitchFamily="34" charset="0"/>
              </a:rPr>
              <a:t>Neuroscience &amp; Biobehavioral Reviews</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24</a:t>
            </a:r>
            <a:r>
              <a:rPr lang="en-US" sz="1200" b="0" i="0" u="none" strike="noStrike" dirty="0">
                <a:solidFill>
                  <a:srgbClr val="000000"/>
                </a:solidFill>
                <a:effectLst/>
                <a:latin typeface="Arial" panose="020B0604020202020204" pitchFamily="34" charset="0"/>
              </a:rPr>
              <a:t>(4), 417–463.</a:t>
            </a:r>
            <a:r>
              <a:rPr lang="en-US" sz="1200" b="0" i="0" u="none" strike="noStrike" dirty="0">
                <a:solidFill>
                  <a:srgbClr val="000000"/>
                </a:solidFill>
                <a:effectLst/>
                <a:latin typeface="Arial" panose="020B0604020202020204" pitchFamily="34" charset="0"/>
                <a:hlinkClick r:id="rId19"/>
              </a:rPr>
              <a:t> </a:t>
            </a:r>
            <a:r>
              <a:rPr lang="en-US" sz="1200" b="0" i="0" u="sng" strike="noStrike" dirty="0">
                <a:solidFill>
                  <a:srgbClr val="1155CC"/>
                </a:solidFill>
                <a:effectLst/>
                <a:latin typeface="Arial" panose="020B0604020202020204" pitchFamily="34" charset="0"/>
                <a:hlinkClick r:id="rId19"/>
              </a:rPr>
              <a:t>https://doi.org/10.1016/S0149-7634(00)00014-2</a:t>
            </a:r>
            <a:endParaRPr lang="en-US" sz="1200" b="0" i="0" u="none" strike="noStrike" dirty="0">
              <a:solidFill>
                <a:srgbClr val="000000"/>
              </a:solidFill>
              <a:effectLst/>
              <a:latin typeface="Arial" panose="020B0604020202020204" pitchFamily="34" charset="0"/>
            </a:endParaRPr>
          </a:p>
          <a:p>
            <a:pPr rtl="0" fontAlgn="base">
              <a:spcBef>
                <a:spcPts val="0"/>
              </a:spcBef>
              <a:spcAft>
                <a:spcPts val="0"/>
              </a:spcAft>
              <a:buFont typeface="+mj-lt"/>
              <a:buAutoNum type="arabicPeriod"/>
            </a:pPr>
            <a:r>
              <a:rPr lang="en-US" sz="1200" b="0" i="0" u="none" strike="noStrike" dirty="0">
                <a:solidFill>
                  <a:srgbClr val="000000"/>
                </a:solidFill>
                <a:effectLst/>
                <a:latin typeface="Arial" panose="020B0604020202020204" pitchFamily="34" charset="0"/>
              </a:rPr>
              <a:t>Padmanabhan, A., &amp; Luna, B. (2014). Developmental imaging genetics: Linking dopamine function to adolescent behavior. </a:t>
            </a:r>
            <a:r>
              <a:rPr lang="en-US" sz="1200" b="0" i="1" u="none" strike="noStrike" dirty="0">
                <a:solidFill>
                  <a:srgbClr val="000000"/>
                </a:solidFill>
                <a:effectLst/>
                <a:latin typeface="Arial" panose="020B0604020202020204" pitchFamily="34" charset="0"/>
              </a:rPr>
              <a:t>Brain and Cognition</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89</a:t>
            </a:r>
            <a:r>
              <a:rPr lang="en-US" sz="1200" b="0" i="0" u="none" strike="noStrike" dirty="0">
                <a:solidFill>
                  <a:srgbClr val="000000"/>
                </a:solidFill>
                <a:effectLst/>
                <a:latin typeface="Arial" panose="020B0604020202020204" pitchFamily="34" charset="0"/>
              </a:rPr>
              <a:t>, 27–38.</a:t>
            </a:r>
            <a:r>
              <a:rPr lang="en-US" sz="1200" b="0" i="0" u="none" strike="noStrike" dirty="0">
                <a:solidFill>
                  <a:srgbClr val="000000"/>
                </a:solidFill>
                <a:effectLst/>
                <a:latin typeface="Arial" panose="020B0604020202020204" pitchFamily="34" charset="0"/>
                <a:hlinkClick r:id="rId20"/>
              </a:rPr>
              <a:t> </a:t>
            </a:r>
            <a:r>
              <a:rPr lang="en-US" sz="1200" b="0" i="0" u="sng" strike="noStrike" dirty="0">
                <a:solidFill>
                  <a:srgbClr val="1155CC"/>
                </a:solidFill>
                <a:effectLst/>
                <a:latin typeface="Arial" panose="020B0604020202020204" pitchFamily="34" charset="0"/>
                <a:hlinkClick r:id="rId20"/>
              </a:rPr>
              <a:t>https://doi.org/10.1016/j.bandc.2013.09.011</a:t>
            </a:r>
            <a:endParaRPr lang="en-US" sz="1200" b="0" i="0" u="sng" strike="noStrike" dirty="0">
              <a:solidFill>
                <a:srgbClr val="1155CC"/>
              </a:solidFill>
              <a:effectLst/>
              <a:latin typeface="Arial" panose="020B0604020202020204" pitchFamily="34" charset="0"/>
            </a:endParaRPr>
          </a:p>
          <a:p>
            <a:pPr fontAlgn="base">
              <a:buFont typeface="+mj-lt"/>
              <a:buAutoNum type="arabicPeriod"/>
            </a:pPr>
            <a:r>
              <a:rPr lang="en-US" sz="1200" b="0" i="0" u="none" strike="noStrike" dirty="0" err="1">
                <a:solidFill>
                  <a:srgbClr val="000000"/>
                </a:solidFill>
                <a:effectLst/>
                <a:latin typeface="Arial" panose="020B0604020202020204" pitchFamily="34" charset="0"/>
              </a:rPr>
              <a:t>Davidow</a:t>
            </a:r>
            <a:r>
              <a:rPr lang="en-US" sz="1200" b="0" i="0" u="none" strike="noStrike" dirty="0">
                <a:solidFill>
                  <a:srgbClr val="000000"/>
                </a:solidFill>
                <a:effectLst/>
                <a:latin typeface="Arial" panose="020B0604020202020204" pitchFamily="34" charset="0"/>
              </a:rPr>
              <a:t>, J. Y., </a:t>
            </a:r>
            <a:r>
              <a:rPr lang="en-US" sz="1200" b="0" i="0" u="none" strike="noStrike" dirty="0" err="1">
                <a:solidFill>
                  <a:srgbClr val="000000"/>
                </a:solidFill>
                <a:effectLst/>
                <a:latin typeface="Arial" panose="020B0604020202020204" pitchFamily="34" charset="0"/>
              </a:rPr>
              <a:t>Insel</a:t>
            </a:r>
            <a:r>
              <a:rPr lang="en-US" sz="1200" b="0" i="0" u="none" strike="noStrike" dirty="0">
                <a:solidFill>
                  <a:srgbClr val="000000"/>
                </a:solidFill>
                <a:effectLst/>
                <a:latin typeface="Arial" panose="020B0604020202020204" pitchFamily="34" charset="0"/>
              </a:rPr>
              <a:t>, C., &amp; Somerville, L. H. (2018). Adolescent Development of Value-Guided Goal Pursuit. </a:t>
            </a:r>
            <a:r>
              <a:rPr lang="en-US" sz="1200" b="0" i="1" u="none" strike="noStrike" dirty="0">
                <a:solidFill>
                  <a:srgbClr val="000000"/>
                </a:solidFill>
                <a:effectLst/>
                <a:latin typeface="Arial" panose="020B0604020202020204" pitchFamily="34" charset="0"/>
              </a:rPr>
              <a:t>Trends in Cognitive Sciences</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22</a:t>
            </a:r>
            <a:r>
              <a:rPr lang="en-US" sz="1200" b="0" i="0" u="none" strike="noStrike" dirty="0">
                <a:solidFill>
                  <a:srgbClr val="000000"/>
                </a:solidFill>
                <a:effectLst/>
                <a:latin typeface="Arial" panose="020B0604020202020204" pitchFamily="34" charset="0"/>
              </a:rPr>
              <a:t>(8), 725–736.</a:t>
            </a:r>
            <a:r>
              <a:rPr lang="en-US" sz="1200" b="0" i="0" u="none" strike="noStrike" dirty="0">
                <a:solidFill>
                  <a:srgbClr val="000000"/>
                </a:solidFill>
                <a:effectLst/>
                <a:latin typeface="Arial" panose="020B0604020202020204" pitchFamily="34" charset="0"/>
                <a:hlinkClick r:id="rId21"/>
              </a:rPr>
              <a:t> </a:t>
            </a:r>
            <a:r>
              <a:rPr lang="en-US" sz="1200" b="0" i="0" u="sng" strike="noStrike" dirty="0">
                <a:solidFill>
                  <a:srgbClr val="1155CC"/>
                </a:solidFill>
                <a:effectLst/>
                <a:latin typeface="Arial" panose="020B0604020202020204" pitchFamily="34" charset="0"/>
                <a:hlinkClick r:id="rId21"/>
              </a:rPr>
              <a:t>https://doi.org/10.1016/j.tics.2018.05.003</a:t>
            </a:r>
            <a:endParaRPr lang="en-US" sz="1200" b="0" i="0" u="none" strike="noStrike" dirty="0">
              <a:solidFill>
                <a:srgbClr val="000000"/>
              </a:solidFill>
              <a:effectLst/>
              <a:latin typeface="Arial" panose="020B0604020202020204" pitchFamily="34" charset="0"/>
            </a:endParaRPr>
          </a:p>
        </p:txBody>
      </p:sp>
      <p:sp>
        <p:nvSpPr>
          <p:cNvPr id="113" name="TextBox 112">
            <a:extLst>
              <a:ext uri="{FF2B5EF4-FFF2-40B4-BE49-F238E27FC236}">
                <a16:creationId xmlns:a16="http://schemas.microsoft.com/office/drawing/2014/main" id="{FB088BBF-2F52-0CC8-6FD1-DC492925AA0D}"/>
              </a:ext>
            </a:extLst>
          </p:cNvPr>
          <p:cNvSpPr txBox="1"/>
          <p:nvPr/>
        </p:nvSpPr>
        <p:spPr>
          <a:xfrm>
            <a:off x="18761068" y="36444417"/>
            <a:ext cx="15534407" cy="1938992"/>
          </a:xfrm>
          <a:prstGeom prst="rect">
            <a:avLst/>
          </a:prstGeom>
          <a:noFill/>
        </p:spPr>
        <p:txBody>
          <a:bodyPr wrap="square">
            <a:spAutoFit/>
          </a:bodyPr>
          <a:lstStyle/>
          <a:p>
            <a:pPr fontAlgn="base"/>
            <a:r>
              <a:rPr lang="en-US" sz="1200" b="0" i="0" u="none" strike="noStrike" dirty="0">
                <a:solidFill>
                  <a:srgbClr val="000000"/>
                </a:solidFill>
                <a:effectLst/>
                <a:latin typeface="Arial" panose="020B0604020202020204" pitchFamily="34" charset="0"/>
              </a:rPr>
              <a:t>9. </a:t>
            </a:r>
            <a:r>
              <a:rPr lang="en-US" sz="1200" dirty="0" err="1">
                <a:effectLst/>
              </a:rPr>
              <a:t>Kathios</a:t>
            </a:r>
            <a:r>
              <a:rPr lang="en-US" sz="1200" dirty="0">
                <a:effectLst/>
              </a:rPr>
              <a:t>, N., Sachs, M. E., Zhang, E., </a:t>
            </a:r>
            <a:r>
              <a:rPr lang="en-US" sz="1200" dirty="0" err="1">
                <a:effectLst/>
              </a:rPr>
              <a:t>Ou</a:t>
            </a:r>
            <a:r>
              <a:rPr lang="en-US" sz="1200" dirty="0">
                <a:effectLst/>
              </a:rPr>
              <a:t>, Y., &amp; Loui, P. (2023). </a:t>
            </a:r>
            <a:r>
              <a:rPr lang="en-US" sz="1200" i="1" dirty="0">
                <a:effectLst/>
              </a:rPr>
              <a:t>Generating New Musical Preferences from Multi-level Mapping of Predictions to Reward</a:t>
            </a:r>
            <a:r>
              <a:rPr lang="en-US" sz="1200" dirty="0">
                <a:effectLst/>
              </a:rPr>
              <a:t> (p. 2022.06.17.496615). </a:t>
            </a:r>
            <a:r>
              <a:rPr lang="en-US" sz="1200" dirty="0" err="1">
                <a:effectLst/>
              </a:rPr>
              <a:t>bioRxiv</a:t>
            </a:r>
            <a:r>
              <a:rPr lang="en-US" sz="1200" dirty="0">
                <a:effectLst/>
              </a:rPr>
              <a:t>. </a:t>
            </a:r>
            <a:r>
              <a:rPr lang="en-US" sz="1200" dirty="0">
                <a:effectLst/>
                <a:hlinkClick r:id="rId22"/>
              </a:rPr>
              <a:t>https://doi.org/10.1101/2022.06.17.496615</a:t>
            </a:r>
            <a:endParaRPr lang="en-US" sz="1200" b="0" i="0" u="none" strike="noStrike" dirty="0">
              <a:solidFill>
                <a:srgbClr val="000000"/>
              </a:solidFill>
              <a:effectLst/>
              <a:latin typeface="Arial" panose="020B0604020202020204" pitchFamily="34" charset="0"/>
            </a:endParaRPr>
          </a:p>
          <a:p>
            <a:pPr rtl="0" fontAlgn="base">
              <a:spcBef>
                <a:spcPts val="0"/>
              </a:spcBef>
              <a:spcAft>
                <a:spcPts val="0"/>
              </a:spcAft>
            </a:pPr>
            <a:r>
              <a:rPr lang="en-US" sz="1200" b="0" i="0" u="none" strike="noStrike" dirty="0">
                <a:solidFill>
                  <a:srgbClr val="000000"/>
                </a:solidFill>
                <a:effectLst/>
                <a:latin typeface="Arial" panose="020B0604020202020204" pitchFamily="34" charset="0"/>
              </a:rPr>
              <a:t>10. </a:t>
            </a:r>
            <a:r>
              <a:rPr lang="en-US" sz="1200" b="0" i="0" u="none" strike="noStrike" dirty="0" err="1">
                <a:solidFill>
                  <a:srgbClr val="000000"/>
                </a:solidFill>
                <a:effectLst/>
                <a:latin typeface="Arial" panose="020B0604020202020204" pitchFamily="34" charset="0"/>
              </a:rPr>
              <a:t>Quinci</a:t>
            </a:r>
            <a:r>
              <a:rPr lang="en-US" sz="1200" b="0" i="0" u="none" strike="noStrike" dirty="0">
                <a:solidFill>
                  <a:srgbClr val="000000"/>
                </a:solidFill>
                <a:effectLst/>
                <a:latin typeface="Arial" panose="020B0604020202020204" pitchFamily="34" charset="0"/>
              </a:rPr>
              <a:t>, M. A., Belden, A., </a:t>
            </a:r>
            <a:r>
              <a:rPr lang="en-US" sz="1200" b="0" i="0" u="none" strike="noStrike" dirty="0" err="1">
                <a:solidFill>
                  <a:srgbClr val="000000"/>
                </a:solidFill>
                <a:effectLst/>
                <a:latin typeface="Arial" panose="020B0604020202020204" pitchFamily="34" charset="0"/>
              </a:rPr>
              <a:t>Goutama</a:t>
            </a:r>
            <a:r>
              <a:rPr lang="en-US" sz="1200" b="0" i="0" u="none" strike="noStrike" dirty="0">
                <a:solidFill>
                  <a:srgbClr val="000000"/>
                </a:solidFill>
                <a:effectLst/>
                <a:latin typeface="Arial" panose="020B0604020202020204" pitchFamily="34" charset="0"/>
              </a:rPr>
              <a:t>, V., Gong, D., </a:t>
            </a:r>
            <a:r>
              <a:rPr lang="en-US" sz="1200" b="0" i="0" u="none" strike="noStrike" dirty="0" err="1">
                <a:solidFill>
                  <a:srgbClr val="000000"/>
                </a:solidFill>
                <a:effectLst/>
                <a:latin typeface="Arial" panose="020B0604020202020204" pitchFamily="34" charset="0"/>
              </a:rPr>
              <a:t>Hanser</a:t>
            </a:r>
            <a:r>
              <a:rPr lang="en-US" sz="1200" b="0" i="0" u="none" strike="noStrike" dirty="0">
                <a:solidFill>
                  <a:srgbClr val="000000"/>
                </a:solidFill>
                <a:effectLst/>
                <a:latin typeface="Arial" panose="020B0604020202020204" pitchFamily="34" charset="0"/>
              </a:rPr>
              <a:t>, S., Donovan, N. J., Geddes, M., &amp; Loui, P. (2022). Longitudinal changes in auditory and reward systems following receptive music-based intervention in older adults. </a:t>
            </a:r>
            <a:r>
              <a:rPr lang="en-US" sz="1200" b="0" i="1" u="none" strike="noStrike" dirty="0">
                <a:solidFill>
                  <a:srgbClr val="000000"/>
                </a:solidFill>
                <a:effectLst/>
                <a:latin typeface="Arial" panose="020B0604020202020204" pitchFamily="34" charset="0"/>
              </a:rPr>
              <a:t>Scientific Reports</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12</a:t>
            </a:r>
            <a:r>
              <a:rPr lang="en-US" sz="1200" b="0" i="0" u="none" strike="noStrike" dirty="0">
                <a:solidFill>
                  <a:srgbClr val="000000"/>
                </a:solidFill>
                <a:effectLst/>
                <a:latin typeface="Arial" panose="020B0604020202020204" pitchFamily="34" charset="0"/>
              </a:rPr>
              <a:t>(1), 11517. </a:t>
            </a:r>
            <a:r>
              <a:rPr lang="en-US" sz="1200" b="0" i="0" u="none" strike="noStrike" dirty="0">
                <a:solidFill>
                  <a:srgbClr val="000000"/>
                </a:solidFill>
                <a:effectLst/>
                <a:latin typeface="Arial" panose="020B0604020202020204" pitchFamily="34" charset="0"/>
                <a:hlinkClick r:id="rId23"/>
              </a:rPr>
              <a:t>https://doi.org/10.1038/s41598-022-15687-5</a:t>
            </a:r>
            <a:endParaRPr lang="en-US" sz="1200" b="0" i="0" u="none" strike="noStrike" dirty="0">
              <a:solidFill>
                <a:srgbClr val="000000"/>
              </a:solidFill>
              <a:effectLst/>
              <a:latin typeface="Arial" panose="020B0604020202020204" pitchFamily="34" charset="0"/>
            </a:endParaRPr>
          </a:p>
          <a:p>
            <a:pPr rtl="0" fontAlgn="base">
              <a:spcBef>
                <a:spcPts val="0"/>
              </a:spcBef>
              <a:spcAft>
                <a:spcPts val="0"/>
              </a:spcAft>
            </a:pPr>
            <a:r>
              <a:rPr lang="en-US" sz="1200" dirty="0">
                <a:latin typeface="Arial" panose="020B0604020202020204" pitchFamily="34" charset="0"/>
              </a:rPr>
              <a:t>11. </a:t>
            </a:r>
            <a:r>
              <a:rPr lang="en-US" sz="1200" b="0" i="0" u="none" strike="noStrike" dirty="0">
                <a:solidFill>
                  <a:srgbClr val="000000"/>
                </a:solidFill>
                <a:effectLst/>
                <a:latin typeface="Arial" panose="020B0604020202020204" pitchFamily="34" charset="0"/>
              </a:rPr>
              <a:t>Hannon, E. E., &amp; </a:t>
            </a:r>
            <a:r>
              <a:rPr lang="en-US" sz="1200" b="0" i="0" u="none" strike="noStrike" dirty="0" err="1">
                <a:solidFill>
                  <a:srgbClr val="000000"/>
                </a:solidFill>
                <a:effectLst/>
                <a:latin typeface="Arial" panose="020B0604020202020204" pitchFamily="34" charset="0"/>
              </a:rPr>
              <a:t>Trehub</a:t>
            </a:r>
            <a:r>
              <a:rPr lang="en-US" sz="1200" b="0" i="0" u="none" strike="noStrike" dirty="0">
                <a:solidFill>
                  <a:srgbClr val="000000"/>
                </a:solidFill>
                <a:effectLst/>
                <a:latin typeface="Arial" panose="020B0604020202020204" pitchFamily="34" charset="0"/>
              </a:rPr>
              <a:t>, S. E. (2005). Metrical Categories in Infancy and Adulthood. </a:t>
            </a:r>
            <a:r>
              <a:rPr lang="en-US" sz="1200" b="0" i="1" u="none" strike="noStrike" dirty="0">
                <a:solidFill>
                  <a:srgbClr val="000000"/>
                </a:solidFill>
                <a:effectLst/>
                <a:latin typeface="Arial" panose="020B0604020202020204" pitchFamily="34" charset="0"/>
              </a:rPr>
              <a:t>Psychological Science</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16</a:t>
            </a:r>
            <a:r>
              <a:rPr lang="en-US" sz="1200" b="0" i="0" u="none" strike="noStrike" dirty="0">
                <a:solidFill>
                  <a:srgbClr val="000000"/>
                </a:solidFill>
                <a:effectLst/>
                <a:latin typeface="Arial" panose="020B0604020202020204" pitchFamily="34" charset="0"/>
              </a:rPr>
              <a:t>(1), 48–55.</a:t>
            </a:r>
            <a:r>
              <a:rPr lang="en-US" sz="1200" b="0" i="0" u="none" strike="noStrike" dirty="0">
                <a:solidFill>
                  <a:srgbClr val="000000"/>
                </a:solidFill>
                <a:effectLst/>
                <a:latin typeface="Arial" panose="020B0604020202020204" pitchFamily="34" charset="0"/>
                <a:hlinkClick r:id="rId24"/>
              </a:rPr>
              <a:t> </a:t>
            </a:r>
            <a:r>
              <a:rPr lang="en-US" sz="1200" b="0" i="0" u="sng" strike="noStrike" dirty="0">
                <a:solidFill>
                  <a:srgbClr val="1155CC"/>
                </a:solidFill>
                <a:effectLst/>
                <a:latin typeface="Arial" panose="020B0604020202020204" pitchFamily="34" charset="0"/>
                <a:hlinkClick r:id="rId24"/>
              </a:rPr>
              <a:t>https://doi.org/10.1111/j.0956-7976.2005.00779.x</a:t>
            </a:r>
            <a:endParaRPr lang="en-US" sz="1200" b="0" i="0" u="none" strike="noStrike" dirty="0">
              <a:solidFill>
                <a:srgbClr val="000000"/>
              </a:solidFill>
              <a:effectLst/>
              <a:latin typeface="Arial" panose="020B0604020202020204" pitchFamily="34" charset="0"/>
            </a:endParaRPr>
          </a:p>
          <a:p>
            <a:pPr rtl="0" fontAlgn="base">
              <a:spcBef>
                <a:spcPts val="0"/>
              </a:spcBef>
              <a:spcAft>
                <a:spcPts val="0"/>
              </a:spcAft>
            </a:pPr>
            <a:r>
              <a:rPr lang="en-US" sz="1200" dirty="0">
                <a:latin typeface="Arial" panose="020B0604020202020204" pitchFamily="34" charset="0"/>
              </a:rPr>
              <a:t>12. </a:t>
            </a:r>
            <a:r>
              <a:rPr lang="en-US" sz="1200" b="0" i="0" u="none" strike="noStrike" dirty="0">
                <a:solidFill>
                  <a:srgbClr val="000000"/>
                </a:solidFill>
                <a:effectLst/>
                <a:latin typeface="Arial" panose="020B0604020202020204" pitchFamily="34" charset="0"/>
              </a:rPr>
              <a:t>Loui, P., Wessel, D. L., &amp; Kam, C. L. H. (2010). Humans Rapidly Learn Grammatical Structure in a New Musical Scale. </a:t>
            </a:r>
            <a:r>
              <a:rPr lang="en-US" sz="1200" b="0" i="1" u="none" strike="noStrike" dirty="0">
                <a:solidFill>
                  <a:srgbClr val="000000"/>
                </a:solidFill>
                <a:effectLst/>
                <a:latin typeface="Arial" panose="020B0604020202020204" pitchFamily="34" charset="0"/>
              </a:rPr>
              <a:t>Music Perception: An Interdisciplinary Journal</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27</a:t>
            </a:r>
            <a:r>
              <a:rPr lang="en-US" sz="1200" b="0" i="0" u="none" strike="noStrike" dirty="0">
                <a:solidFill>
                  <a:srgbClr val="000000"/>
                </a:solidFill>
                <a:effectLst/>
                <a:latin typeface="Arial" panose="020B0604020202020204" pitchFamily="34" charset="0"/>
              </a:rPr>
              <a:t>(5), 377–388.</a:t>
            </a:r>
            <a:r>
              <a:rPr lang="en-US" sz="1200" b="0" i="0" u="none" strike="noStrike" dirty="0">
                <a:solidFill>
                  <a:srgbClr val="000000"/>
                </a:solidFill>
                <a:effectLst/>
                <a:latin typeface="Arial" panose="020B0604020202020204" pitchFamily="34" charset="0"/>
                <a:hlinkClick r:id="rId25"/>
              </a:rPr>
              <a:t> </a:t>
            </a:r>
            <a:r>
              <a:rPr lang="en-US" sz="1200" b="0" i="0" u="sng" strike="noStrike" dirty="0">
                <a:solidFill>
                  <a:srgbClr val="1155CC"/>
                </a:solidFill>
                <a:effectLst/>
                <a:latin typeface="Arial" panose="020B0604020202020204" pitchFamily="34" charset="0"/>
                <a:hlinkClick r:id="rId25"/>
              </a:rPr>
              <a:t>https://doi.org/10.1525/mp.2010.27.5.377</a:t>
            </a:r>
            <a:endParaRPr lang="en-US" sz="1200" b="0" i="0" u="none" strike="noStrike" dirty="0">
              <a:solidFill>
                <a:srgbClr val="000000"/>
              </a:solidFill>
              <a:effectLst/>
              <a:latin typeface="Arial" panose="020B0604020202020204" pitchFamily="34" charset="0"/>
            </a:endParaRPr>
          </a:p>
          <a:p>
            <a:pPr rtl="0" fontAlgn="base">
              <a:spcBef>
                <a:spcPts val="0"/>
              </a:spcBef>
              <a:spcAft>
                <a:spcPts val="0"/>
              </a:spcAft>
            </a:pPr>
            <a:r>
              <a:rPr lang="en-US" sz="1200" b="0" i="0" u="none" strike="noStrike" dirty="0">
                <a:solidFill>
                  <a:srgbClr val="000000"/>
                </a:solidFill>
                <a:effectLst/>
                <a:latin typeface="Arial" panose="020B0604020202020204" pitchFamily="34" charset="0"/>
              </a:rPr>
              <a:t>13. Belden, A., </a:t>
            </a:r>
            <a:r>
              <a:rPr lang="en-US" sz="1200" b="0" i="0" u="none" strike="noStrike" dirty="0" err="1">
                <a:solidFill>
                  <a:srgbClr val="000000"/>
                </a:solidFill>
                <a:effectLst/>
                <a:latin typeface="Arial" panose="020B0604020202020204" pitchFamily="34" charset="0"/>
              </a:rPr>
              <a:t>Quinci</a:t>
            </a:r>
            <a:r>
              <a:rPr lang="en-US" sz="1200" b="0" i="0" u="none" strike="noStrike" dirty="0">
                <a:solidFill>
                  <a:srgbClr val="000000"/>
                </a:solidFill>
                <a:effectLst/>
                <a:latin typeface="Arial" panose="020B0604020202020204" pitchFamily="34" charset="0"/>
              </a:rPr>
              <a:t>, M. A., Geddes, M., Donovan, N. J., </a:t>
            </a:r>
            <a:r>
              <a:rPr lang="en-US" sz="1200" b="0" i="0" u="none" strike="noStrike" dirty="0" err="1">
                <a:solidFill>
                  <a:srgbClr val="000000"/>
                </a:solidFill>
                <a:effectLst/>
                <a:latin typeface="Arial" panose="020B0604020202020204" pitchFamily="34" charset="0"/>
              </a:rPr>
              <a:t>Hanser</a:t>
            </a:r>
            <a:r>
              <a:rPr lang="en-US" sz="1200" b="0" i="0" u="none" strike="noStrike" dirty="0">
                <a:solidFill>
                  <a:srgbClr val="000000"/>
                </a:solidFill>
                <a:effectLst/>
                <a:latin typeface="Arial" panose="020B0604020202020204" pitchFamily="34" charset="0"/>
              </a:rPr>
              <a:t>, S. B., &amp; Loui, P. (2023). Functional Organization of Auditory and Reward Systems in Aging. </a:t>
            </a:r>
            <a:r>
              <a:rPr lang="en-US" sz="1200" b="0" i="1" u="none" strike="noStrike" dirty="0">
                <a:solidFill>
                  <a:srgbClr val="000000"/>
                </a:solidFill>
                <a:effectLst/>
                <a:latin typeface="Arial" panose="020B0604020202020204" pitchFamily="34" charset="0"/>
              </a:rPr>
              <a:t>Journal of Cognitive Neuroscience</a:t>
            </a:r>
            <a:r>
              <a:rPr lang="en-US" sz="1200" b="0" i="0" u="none" strike="noStrike" dirty="0">
                <a:solidFill>
                  <a:srgbClr val="000000"/>
                </a:solidFill>
                <a:effectLst/>
                <a:latin typeface="Arial" panose="020B0604020202020204" pitchFamily="34" charset="0"/>
              </a:rPr>
              <a:t>, 1–23.</a:t>
            </a:r>
            <a:r>
              <a:rPr lang="en-US" sz="1200" b="0" i="0" u="none" strike="noStrike" dirty="0">
                <a:solidFill>
                  <a:srgbClr val="000000"/>
                </a:solidFill>
                <a:effectLst/>
                <a:latin typeface="Arial" panose="020B0604020202020204" pitchFamily="34" charset="0"/>
                <a:hlinkClick r:id="rId26"/>
              </a:rPr>
              <a:t> </a:t>
            </a:r>
            <a:r>
              <a:rPr lang="en-US" sz="1200" b="0" i="0" u="sng" strike="noStrike" dirty="0">
                <a:solidFill>
                  <a:srgbClr val="1155CC"/>
                </a:solidFill>
                <a:effectLst/>
                <a:latin typeface="Arial" panose="020B0604020202020204" pitchFamily="34" charset="0"/>
                <a:hlinkClick r:id="rId26"/>
              </a:rPr>
              <a:t>https://doi.org/10.1162/jocn_a_02028</a:t>
            </a:r>
            <a:endParaRPr lang="en-US" sz="1200" b="0" i="0" u="none" strike="noStrike" dirty="0">
              <a:solidFill>
                <a:srgbClr val="000000"/>
              </a:solidFill>
              <a:effectLst/>
              <a:latin typeface="Arial" panose="020B0604020202020204" pitchFamily="34" charset="0"/>
            </a:endParaRPr>
          </a:p>
          <a:p>
            <a:r>
              <a:rPr lang="en-US" sz="1200" b="0" i="0" u="none" strike="noStrike" dirty="0">
                <a:solidFill>
                  <a:srgbClr val="000000"/>
                </a:solidFill>
                <a:effectLst/>
                <a:latin typeface="Arial" panose="020B0604020202020204" pitchFamily="34" charset="0"/>
              </a:rPr>
              <a:t>14. </a:t>
            </a:r>
            <a:r>
              <a:rPr lang="en-US" sz="1200" b="0" i="0" u="none" strike="noStrike" dirty="0" err="1">
                <a:solidFill>
                  <a:srgbClr val="000000"/>
                </a:solidFill>
                <a:effectLst/>
                <a:latin typeface="Arial" panose="020B0604020202020204" pitchFamily="34" charset="0"/>
              </a:rPr>
              <a:t>Ferreri</a:t>
            </a:r>
            <a:r>
              <a:rPr lang="en-US" sz="1200" b="0" i="0" u="none" strike="noStrike" dirty="0">
                <a:solidFill>
                  <a:srgbClr val="000000"/>
                </a:solidFill>
                <a:effectLst/>
                <a:latin typeface="Arial" panose="020B0604020202020204" pitchFamily="34" charset="0"/>
              </a:rPr>
              <a:t>, L., Mas-Herrero, E., Cardona, G., </a:t>
            </a:r>
            <a:r>
              <a:rPr lang="en-US" sz="1200" b="0" i="0" u="none" strike="noStrike" dirty="0" err="1">
                <a:solidFill>
                  <a:srgbClr val="000000"/>
                </a:solidFill>
                <a:effectLst/>
                <a:latin typeface="Arial" panose="020B0604020202020204" pitchFamily="34" charset="0"/>
              </a:rPr>
              <a:t>Zatorre</a:t>
            </a:r>
            <a:r>
              <a:rPr lang="en-US" sz="1200" b="0" i="0" u="none" strike="noStrike" dirty="0">
                <a:solidFill>
                  <a:srgbClr val="000000"/>
                </a:solidFill>
                <a:effectLst/>
                <a:latin typeface="Arial" panose="020B0604020202020204" pitchFamily="34" charset="0"/>
              </a:rPr>
              <a:t>, R. J., </a:t>
            </a:r>
            <a:r>
              <a:rPr lang="en-US" sz="1200" b="0" i="0" u="none" strike="noStrike" dirty="0" err="1">
                <a:solidFill>
                  <a:srgbClr val="000000"/>
                </a:solidFill>
                <a:effectLst/>
                <a:latin typeface="Arial" panose="020B0604020202020204" pitchFamily="34" charset="0"/>
              </a:rPr>
              <a:t>Antonijoan</a:t>
            </a:r>
            <a:r>
              <a:rPr lang="en-US" sz="1200" b="0" i="0" u="none" strike="noStrike" dirty="0">
                <a:solidFill>
                  <a:srgbClr val="000000"/>
                </a:solidFill>
                <a:effectLst/>
                <a:latin typeface="Arial" panose="020B0604020202020204" pitchFamily="34" charset="0"/>
              </a:rPr>
              <a:t>, R. M., Valle, M., </a:t>
            </a:r>
            <a:r>
              <a:rPr lang="en-US" sz="1200" b="0" i="0" u="none" strike="noStrike" dirty="0" err="1">
                <a:solidFill>
                  <a:srgbClr val="000000"/>
                </a:solidFill>
                <a:effectLst/>
                <a:latin typeface="Arial" panose="020B0604020202020204" pitchFamily="34" charset="0"/>
              </a:rPr>
              <a:t>Riba</a:t>
            </a:r>
            <a:r>
              <a:rPr lang="en-US" sz="1200" b="0" i="0" u="none" strike="noStrike" dirty="0">
                <a:solidFill>
                  <a:srgbClr val="000000"/>
                </a:solidFill>
                <a:effectLst/>
                <a:latin typeface="Arial" panose="020B0604020202020204" pitchFamily="34" charset="0"/>
              </a:rPr>
              <a:t>, J., </a:t>
            </a:r>
            <a:r>
              <a:rPr lang="en-US" sz="1200" b="0" i="0" u="none" strike="noStrike" dirty="0" err="1">
                <a:solidFill>
                  <a:srgbClr val="000000"/>
                </a:solidFill>
                <a:effectLst/>
                <a:latin typeface="Arial" panose="020B0604020202020204" pitchFamily="34" charset="0"/>
              </a:rPr>
              <a:t>Ripollés</a:t>
            </a:r>
            <a:r>
              <a:rPr lang="en-US" sz="1200" b="0" i="0" u="none" strike="noStrike" dirty="0">
                <a:solidFill>
                  <a:srgbClr val="000000"/>
                </a:solidFill>
                <a:effectLst/>
                <a:latin typeface="Arial" panose="020B0604020202020204" pitchFamily="34" charset="0"/>
              </a:rPr>
              <a:t>, P., &amp; Rodriguez-</a:t>
            </a:r>
            <a:r>
              <a:rPr lang="en-US" sz="1200" b="0" i="0" u="none" strike="noStrike" dirty="0" err="1">
                <a:solidFill>
                  <a:srgbClr val="000000"/>
                </a:solidFill>
                <a:effectLst/>
                <a:latin typeface="Arial" panose="020B0604020202020204" pitchFamily="34" charset="0"/>
              </a:rPr>
              <a:t>Fornells</a:t>
            </a:r>
            <a:r>
              <a:rPr lang="en-US" sz="1200" b="0" i="0" u="none" strike="noStrike" dirty="0">
                <a:solidFill>
                  <a:srgbClr val="000000"/>
                </a:solidFill>
                <a:effectLst/>
                <a:latin typeface="Arial" panose="020B0604020202020204" pitchFamily="34" charset="0"/>
              </a:rPr>
              <a:t>, A. (2021). Dopamine modulations of reward-driven music memory consolidation. </a:t>
            </a:r>
            <a:r>
              <a:rPr lang="en-US" sz="1200" b="0" i="1" u="none" strike="noStrike" dirty="0">
                <a:solidFill>
                  <a:srgbClr val="000000"/>
                </a:solidFill>
                <a:effectLst/>
                <a:latin typeface="Arial" panose="020B0604020202020204" pitchFamily="34" charset="0"/>
              </a:rPr>
              <a:t>Annals of the New York Academy of Sciences</a:t>
            </a:r>
            <a:r>
              <a:rPr lang="en-US" sz="1200" b="0" i="0" u="none" strike="noStrike" dirty="0">
                <a:solidFill>
                  <a:srgbClr val="000000"/>
                </a:solidFill>
                <a:effectLst/>
                <a:latin typeface="Arial" panose="020B0604020202020204" pitchFamily="34" charset="0"/>
              </a:rPr>
              <a:t>, </a:t>
            </a:r>
            <a:r>
              <a:rPr lang="en-US" sz="1200" b="0" i="1" u="none" strike="noStrike" dirty="0">
                <a:solidFill>
                  <a:srgbClr val="000000"/>
                </a:solidFill>
                <a:effectLst/>
                <a:latin typeface="Arial" panose="020B0604020202020204" pitchFamily="34" charset="0"/>
              </a:rPr>
              <a:t>1502</a:t>
            </a:r>
            <a:r>
              <a:rPr lang="en-US" sz="1200" b="0" i="0" u="none" strike="noStrike" dirty="0">
                <a:solidFill>
                  <a:srgbClr val="000000"/>
                </a:solidFill>
                <a:effectLst/>
                <a:latin typeface="Arial" panose="020B0604020202020204" pitchFamily="34" charset="0"/>
              </a:rPr>
              <a:t>(1), 85–98.</a:t>
            </a:r>
            <a:r>
              <a:rPr lang="en-US" sz="1200" b="0" i="0" u="none" strike="noStrike" dirty="0">
                <a:solidFill>
                  <a:srgbClr val="000000"/>
                </a:solidFill>
                <a:effectLst/>
                <a:latin typeface="Arial" panose="020B0604020202020204" pitchFamily="34" charset="0"/>
                <a:hlinkClick r:id="rId27"/>
              </a:rPr>
              <a:t> </a:t>
            </a:r>
            <a:r>
              <a:rPr lang="en-US" sz="1200" b="0" i="0" u="sng" strike="noStrike" dirty="0">
                <a:solidFill>
                  <a:srgbClr val="1155CC"/>
                </a:solidFill>
                <a:effectLst/>
                <a:latin typeface="Arial" panose="020B0604020202020204" pitchFamily="34" charset="0"/>
                <a:hlinkClick r:id="rId27"/>
              </a:rPr>
              <a:t>https://doi.org/10.1111/nyas.14656</a:t>
            </a:r>
            <a:endParaRPr lang="en-US" sz="1200" dirty="0">
              <a:solidFill>
                <a:schemeClr val="dk1"/>
              </a:solidFill>
              <a:latin typeface="Arial" panose="020B0604020202020204" pitchFamily="34" charset="0"/>
              <a:ea typeface="Helvetica Neue"/>
              <a:cs typeface="Arial" panose="020B0604020202020204" pitchFamily="34" charset="0"/>
              <a:sym typeface="Helvetica Neue"/>
            </a:endParaRPr>
          </a:p>
        </p:txBody>
      </p:sp>
      <p:sp>
        <p:nvSpPr>
          <p:cNvPr id="115" name="TextBox 114">
            <a:extLst>
              <a:ext uri="{FF2B5EF4-FFF2-40B4-BE49-F238E27FC236}">
                <a16:creationId xmlns:a16="http://schemas.microsoft.com/office/drawing/2014/main" id="{4C624415-FFB3-1A2F-49A1-C46A8C7895C6}"/>
              </a:ext>
            </a:extLst>
          </p:cNvPr>
          <p:cNvSpPr txBox="1"/>
          <p:nvPr/>
        </p:nvSpPr>
        <p:spPr>
          <a:xfrm>
            <a:off x="34290964" y="36557566"/>
            <a:ext cx="8852664" cy="2123658"/>
          </a:xfrm>
          <a:prstGeom prst="rect">
            <a:avLst/>
          </a:prstGeom>
          <a:noFill/>
        </p:spPr>
        <p:txBody>
          <a:bodyPr wrap="square">
            <a:spAutoFit/>
          </a:bodyPr>
          <a:lstStyle/>
          <a:p>
            <a:pPr fontAlgn="base"/>
            <a:r>
              <a:rPr lang="en-US" sz="1200" dirty="0">
                <a:solidFill>
                  <a:schemeClr val="dk1"/>
                </a:solidFill>
                <a:latin typeface="Arial" panose="020B0604020202020204" pitchFamily="34" charset="0"/>
                <a:ea typeface="Helvetica Neue"/>
                <a:cs typeface="Arial" panose="020B0604020202020204" pitchFamily="34" charset="0"/>
                <a:sym typeface="Helvetica Neue"/>
              </a:rPr>
              <a:t>We acknowledge support from NSF-GRFP awarded to NK and seed grant funding from Northeastern University’s Center for Cognitive and Brain Health awarded to PL, JYD, and LGD.</a:t>
            </a:r>
          </a:p>
          <a:p>
            <a:pPr fontAlgn="base"/>
            <a:endParaRPr lang="en-US" sz="1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1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r>
              <a:rPr lang="en-US" sz="1200" dirty="0">
                <a:solidFill>
                  <a:schemeClr val="dk1"/>
                </a:solidFill>
                <a:latin typeface="Arial" panose="020B0604020202020204" pitchFamily="34" charset="0"/>
                <a:ea typeface="Helvetica Neue"/>
                <a:cs typeface="Arial" panose="020B0604020202020204" pitchFamily="34" charset="0"/>
                <a:sym typeface="Helvetica Neue"/>
              </a:rPr>
              <a:t>Listen to Bohlen-Pierce melodies at this OSF Repository:</a:t>
            </a:r>
          </a:p>
          <a:p>
            <a:pPr fontAlgn="base"/>
            <a:endParaRPr lang="en-US" sz="1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1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r>
              <a:rPr lang="en-US" sz="1200" dirty="0">
                <a:solidFill>
                  <a:schemeClr val="dk1"/>
                </a:solidFill>
                <a:latin typeface="Arial" panose="020B0604020202020204" pitchFamily="34" charset="0"/>
                <a:ea typeface="Helvetica Neue"/>
                <a:cs typeface="Arial" panose="020B0604020202020204" pitchFamily="34" charset="0"/>
                <a:sym typeface="Helvetica Neue"/>
              </a:rPr>
              <a:t>          </a:t>
            </a:r>
          </a:p>
          <a:p>
            <a:pPr fontAlgn="base"/>
            <a:r>
              <a:rPr lang="en-US" sz="1200" dirty="0">
                <a:solidFill>
                  <a:schemeClr val="dk1"/>
                </a:solidFill>
                <a:latin typeface="Arial" panose="020B0604020202020204" pitchFamily="34" charset="0"/>
                <a:ea typeface="Helvetica Neue"/>
                <a:cs typeface="Arial" panose="020B0604020202020204" pitchFamily="34" charset="0"/>
                <a:sym typeface="Helvetica Neue"/>
              </a:rPr>
              <a:t>          @</a:t>
            </a:r>
            <a:r>
              <a:rPr lang="en-US" sz="1200" dirty="0" err="1">
                <a:solidFill>
                  <a:schemeClr val="dk1"/>
                </a:solidFill>
                <a:latin typeface="Arial" panose="020B0604020202020204" pitchFamily="34" charset="0"/>
                <a:ea typeface="Helvetica Neue"/>
                <a:cs typeface="Arial" panose="020B0604020202020204" pitchFamily="34" charset="0"/>
                <a:sym typeface="Helvetica Neue"/>
              </a:rPr>
              <a:t>nickkathios</a:t>
            </a:r>
            <a:endParaRPr lang="en-US" sz="1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1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r>
              <a:rPr lang="en-US" sz="1200" dirty="0">
                <a:solidFill>
                  <a:schemeClr val="dk1"/>
                </a:solidFill>
                <a:latin typeface="Arial" panose="020B0604020202020204" pitchFamily="34" charset="0"/>
                <a:ea typeface="Helvetica Neue"/>
                <a:cs typeface="Arial" panose="020B0604020202020204" pitchFamily="34" charset="0"/>
                <a:sym typeface="Helvetica Neue"/>
              </a:rPr>
              <a:t>	</a:t>
            </a:r>
          </a:p>
        </p:txBody>
      </p:sp>
      <p:pic>
        <p:nvPicPr>
          <p:cNvPr id="116" name="Picture 16" descr="Open Science Framework (OSF) | OU Libraries">
            <a:extLst>
              <a:ext uri="{FF2B5EF4-FFF2-40B4-BE49-F238E27FC236}">
                <a16:creationId xmlns:a16="http://schemas.microsoft.com/office/drawing/2014/main" id="{F2952D7C-EE8D-38D2-D16D-7675B0B95CB8}"/>
              </a:ext>
            </a:extLst>
          </p:cNvPr>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39921334" y="37076757"/>
            <a:ext cx="2204996" cy="829567"/>
          </a:xfrm>
          <a:prstGeom prst="rect">
            <a:avLst/>
          </a:prstGeom>
          <a:noFill/>
          <a:extLst>
            <a:ext uri="{909E8E84-426E-40DD-AFC4-6F175D3DCCD1}">
              <a14:hiddenFill xmlns:a14="http://schemas.microsoft.com/office/drawing/2010/main">
                <a:solidFill>
                  <a:srgbClr val="FFFFFF"/>
                </a:solidFill>
              </a14:hiddenFill>
            </a:ext>
          </a:extLst>
        </p:spPr>
      </p:pic>
      <p:pic>
        <p:nvPicPr>
          <p:cNvPr id="118" name="Picture 117" descr="A qr code on a white background&#10;&#10;Description automatically generated">
            <a:extLst>
              <a:ext uri="{FF2B5EF4-FFF2-40B4-BE49-F238E27FC236}">
                <a16:creationId xmlns:a16="http://schemas.microsoft.com/office/drawing/2014/main" id="{D548F812-358D-CD21-A927-C459FBEB77C9}"/>
              </a:ext>
            </a:extLst>
          </p:cNvPr>
          <p:cNvPicPr>
            <a:picLocks noChangeAspect="1"/>
          </p:cNvPicPr>
          <p:nvPr/>
        </p:nvPicPr>
        <p:blipFill>
          <a:blip r:embed="rId29"/>
          <a:stretch>
            <a:fillRect/>
          </a:stretch>
        </p:blipFill>
        <p:spPr>
          <a:xfrm>
            <a:off x="38552574" y="37011890"/>
            <a:ext cx="883834" cy="883834"/>
          </a:xfrm>
          <a:prstGeom prst="rect">
            <a:avLst/>
          </a:prstGeom>
        </p:spPr>
      </p:pic>
      <p:pic>
        <p:nvPicPr>
          <p:cNvPr id="120" name="Picture 20">
            <a:extLst>
              <a:ext uri="{FF2B5EF4-FFF2-40B4-BE49-F238E27FC236}">
                <a16:creationId xmlns:a16="http://schemas.microsoft.com/office/drawing/2014/main" id="{78E96BCB-D9E0-2C47-EB6E-4132FF86753A}"/>
              </a:ext>
            </a:extLst>
          </p:cNvPr>
          <p:cNvPicPr>
            <a:picLocks noChangeAspect="1" noChangeArrowheads="1"/>
          </p:cNvPicPr>
          <p:nvPr/>
        </p:nvPicPr>
        <p:blipFill>
          <a:blip r:embed="rId30">
            <a:extLst>
              <a:ext uri="{28A0092B-C50C-407E-A947-70E740481C1C}">
                <a14:useLocalDpi xmlns:a14="http://schemas.microsoft.com/office/drawing/2010/main" val="0"/>
              </a:ext>
            </a:extLst>
          </a:blip>
          <a:srcRect/>
          <a:stretch>
            <a:fillRect/>
          </a:stretch>
        </p:blipFill>
        <p:spPr bwMode="auto">
          <a:xfrm>
            <a:off x="34404477" y="38007834"/>
            <a:ext cx="342160" cy="281346"/>
          </a:xfrm>
          <a:prstGeom prst="rect">
            <a:avLst/>
          </a:prstGeom>
          <a:noFill/>
          <a:extLst>
            <a:ext uri="{909E8E84-426E-40DD-AFC4-6F175D3DCCD1}">
              <a14:hiddenFill xmlns:a14="http://schemas.microsoft.com/office/drawing/2010/main">
                <a:solidFill>
                  <a:srgbClr val="FFFFFF"/>
                </a:solidFill>
              </a14:hiddenFill>
            </a:ext>
          </a:extLst>
        </p:spPr>
      </p:pic>
      <p:sp>
        <p:nvSpPr>
          <p:cNvPr id="122" name="Google Shape;87;p1">
            <a:extLst>
              <a:ext uri="{FF2B5EF4-FFF2-40B4-BE49-F238E27FC236}">
                <a16:creationId xmlns:a16="http://schemas.microsoft.com/office/drawing/2014/main" id="{C5477F76-7F86-A65B-C6F3-58DB0E119D48}"/>
              </a:ext>
            </a:extLst>
          </p:cNvPr>
          <p:cNvSpPr/>
          <p:nvPr/>
        </p:nvSpPr>
        <p:spPr>
          <a:xfrm>
            <a:off x="26220681" y="33732470"/>
            <a:ext cx="13877365" cy="225610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i="1" dirty="0">
                <a:solidFill>
                  <a:schemeClr val="dk1"/>
                </a:solidFill>
                <a:latin typeface="Arial" panose="020B0604020202020204" pitchFamily="34" charset="0"/>
                <a:ea typeface="Helvetica Neue"/>
                <a:cs typeface="Arial" panose="020B0604020202020204" pitchFamily="34" charset="0"/>
                <a:sym typeface="Helvetica Neue"/>
              </a:rPr>
              <a:t>Figure from (8)</a:t>
            </a: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sp>
        <p:nvSpPr>
          <p:cNvPr id="124" name="Google Shape;87;p1">
            <a:extLst>
              <a:ext uri="{FF2B5EF4-FFF2-40B4-BE49-F238E27FC236}">
                <a16:creationId xmlns:a16="http://schemas.microsoft.com/office/drawing/2014/main" id="{49EFD472-E4A8-71C9-460F-75AC0A14C722}"/>
              </a:ext>
            </a:extLst>
          </p:cNvPr>
          <p:cNvSpPr/>
          <p:nvPr/>
        </p:nvSpPr>
        <p:spPr>
          <a:xfrm>
            <a:off x="40865231" y="30661785"/>
            <a:ext cx="13877365" cy="225610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i="1" dirty="0">
                <a:solidFill>
                  <a:schemeClr val="dk1"/>
                </a:solidFill>
                <a:latin typeface="Arial" panose="020B0604020202020204" pitchFamily="34" charset="0"/>
                <a:ea typeface="Helvetica Neue"/>
                <a:cs typeface="Arial" panose="020B0604020202020204" pitchFamily="34" charset="0"/>
                <a:sym typeface="Helvetica Neue"/>
              </a:rPr>
              <a:t>Figure from (4)</a:t>
            </a:r>
          </a:p>
        </p:txBody>
      </p:sp>
      <p:sp>
        <p:nvSpPr>
          <p:cNvPr id="125" name="Google Shape;87;p1">
            <a:extLst>
              <a:ext uri="{FF2B5EF4-FFF2-40B4-BE49-F238E27FC236}">
                <a16:creationId xmlns:a16="http://schemas.microsoft.com/office/drawing/2014/main" id="{5DA456AD-A014-5FE9-08F6-27312A61C3B2}"/>
              </a:ext>
            </a:extLst>
          </p:cNvPr>
          <p:cNvSpPr/>
          <p:nvPr/>
        </p:nvSpPr>
        <p:spPr>
          <a:xfrm>
            <a:off x="25809196" y="17568185"/>
            <a:ext cx="13877365" cy="2256108"/>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i="1" dirty="0">
                <a:solidFill>
                  <a:schemeClr val="dk1"/>
                </a:solidFill>
                <a:latin typeface="Arial" panose="020B0604020202020204" pitchFamily="34" charset="0"/>
                <a:ea typeface="Helvetica Neue"/>
                <a:cs typeface="Arial" panose="020B0604020202020204" pitchFamily="34" charset="0"/>
                <a:sym typeface="Helvetica Neue"/>
              </a:rPr>
              <a:t>Figure from (9)</a:t>
            </a: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grpSp>
        <p:nvGrpSpPr>
          <p:cNvPr id="142" name="Group 141">
            <a:extLst>
              <a:ext uri="{FF2B5EF4-FFF2-40B4-BE49-F238E27FC236}">
                <a16:creationId xmlns:a16="http://schemas.microsoft.com/office/drawing/2014/main" id="{394895FC-057C-88C6-B939-B46E58AFFEF6}"/>
              </a:ext>
            </a:extLst>
          </p:cNvPr>
          <p:cNvGrpSpPr/>
          <p:nvPr/>
        </p:nvGrpSpPr>
        <p:grpSpPr>
          <a:xfrm>
            <a:off x="7328698" y="18087284"/>
            <a:ext cx="5244552" cy="4495558"/>
            <a:chOff x="5785592" y="31703178"/>
            <a:chExt cx="8014762" cy="7676520"/>
          </a:xfrm>
        </p:grpSpPr>
        <p:pic>
          <p:nvPicPr>
            <p:cNvPr id="144" name="Picture 143" descr="A screenshot of a computer&#10;&#10;Description automatically generated">
              <a:extLst>
                <a:ext uri="{FF2B5EF4-FFF2-40B4-BE49-F238E27FC236}">
                  <a16:creationId xmlns:a16="http://schemas.microsoft.com/office/drawing/2014/main" id="{5D12CC3A-CC77-7B21-9D40-54340CAADE33}"/>
                </a:ext>
              </a:extLst>
            </p:cNvPr>
            <p:cNvPicPr>
              <a:picLocks noChangeAspect="1"/>
            </p:cNvPicPr>
            <p:nvPr/>
          </p:nvPicPr>
          <p:blipFill rotWithShape="1">
            <a:blip r:embed="rId31">
              <a:clrChange>
                <a:clrFrom>
                  <a:srgbClr val="000000"/>
                </a:clrFrom>
                <a:clrTo>
                  <a:srgbClr val="000000">
                    <a:alpha val="0"/>
                  </a:srgbClr>
                </a:clrTo>
              </a:clrChange>
            </a:blip>
            <a:srcRect l="52559" t="31800" r="8927" b="39883"/>
            <a:stretch/>
          </p:blipFill>
          <p:spPr>
            <a:xfrm>
              <a:off x="5954996" y="31703178"/>
              <a:ext cx="5775651" cy="3675075"/>
            </a:xfrm>
            <a:prstGeom prst="rect">
              <a:avLst/>
            </a:prstGeom>
          </p:spPr>
        </p:pic>
        <p:pic>
          <p:nvPicPr>
            <p:cNvPr id="145" name="Picture 144" descr="A screenshot of a computer&#10;&#10;Description automatically generated">
              <a:extLst>
                <a:ext uri="{FF2B5EF4-FFF2-40B4-BE49-F238E27FC236}">
                  <a16:creationId xmlns:a16="http://schemas.microsoft.com/office/drawing/2014/main" id="{951E2F92-8654-496D-B46F-5E959BA58053}"/>
                </a:ext>
              </a:extLst>
            </p:cNvPr>
            <p:cNvPicPr>
              <a:picLocks noChangeAspect="1"/>
            </p:cNvPicPr>
            <p:nvPr/>
          </p:nvPicPr>
          <p:blipFill rotWithShape="1">
            <a:blip r:embed="rId31">
              <a:clrChange>
                <a:clrFrom>
                  <a:srgbClr val="000000"/>
                </a:clrFrom>
                <a:clrTo>
                  <a:srgbClr val="000000">
                    <a:alpha val="0"/>
                  </a:srgbClr>
                </a:clrTo>
              </a:clrChange>
            </a:blip>
            <a:srcRect l="30962" t="58585" r="45274" b="10098"/>
            <a:stretch/>
          </p:blipFill>
          <p:spPr>
            <a:xfrm>
              <a:off x="10316818" y="35510088"/>
              <a:ext cx="3483536" cy="3869610"/>
            </a:xfrm>
            <a:prstGeom prst="rect">
              <a:avLst/>
            </a:prstGeom>
          </p:spPr>
        </p:pic>
        <p:pic>
          <p:nvPicPr>
            <p:cNvPr id="146" name="Picture 145" descr="A screenshot of a computer&#10;&#10;Description automatically generated">
              <a:extLst>
                <a:ext uri="{FF2B5EF4-FFF2-40B4-BE49-F238E27FC236}">
                  <a16:creationId xmlns:a16="http://schemas.microsoft.com/office/drawing/2014/main" id="{E96D54D2-83F1-B36D-1A4C-B2BB59D88D86}"/>
                </a:ext>
              </a:extLst>
            </p:cNvPr>
            <p:cNvPicPr>
              <a:picLocks noChangeAspect="1"/>
            </p:cNvPicPr>
            <p:nvPr/>
          </p:nvPicPr>
          <p:blipFill rotWithShape="1">
            <a:blip r:embed="rId31">
              <a:clrChange>
                <a:clrFrom>
                  <a:srgbClr val="000000"/>
                </a:clrFrom>
                <a:clrTo>
                  <a:srgbClr val="000000">
                    <a:alpha val="0"/>
                  </a:srgbClr>
                </a:clrTo>
              </a:clrChange>
            </a:blip>
            <a:srcRect l="31175" t="31800" r="47426" b="39883"/>
            <a:stretch/>
          </p:blipFill>
          <p:spPr>
            <a:xfrm>
              <a:off x="10047911" y="31703179"/>
              <a:ext cx="3568262" cy="3857947"/>
            </a:xfrm>
            <a:prstGeom prst="rect">
              <a:avLst/>
            </a:prstGeom>
          </p:spPr>
        </p:pic>
        <p:pic>
          <p:nvPicPr>
            <p:cNvPr id="149" name="Picture 148" descr="A screenshot of a computer&#10;&#10;Description automatically generated">
              <a:extLst>
                <a:ext uri="{FF2B5EF4-FFF2-40B4-BE49-F238E27FC236}">
                  <a16:creationId xmlns:a16="http://schemas.microsoft.com/office/drawing/2014/main" id="{C39D872A-22D5-DEC8-58A0-A738DFCFBAD9}"/>
                </a:ext>
              </a:extLst>
            </p:cNvPr>
            <p:cNvPicPr>
              <a:picLocks noChangeAspect="1"/>
            </p:cNvPicPr>
            <p:nvPr/>
          </p:nvPicPr>
          <p:blipFill rotWithShape="1">
            <a:blip r:embed="rId32">
              <a:clrChange>
                <a:clrFrom>
                  <a:srgbClr val="000000"/>
                </a:clrFrom>
                <a:clrTo>
                  <a:srgbClr val="000000">
                    <a:alpha val="0"/>
                  </a:srgbClr>
                </a:clrTo>
              </a:clrChange>
            </a:blip>
            <a:srcRect l="51870" t="31646" r="17642" b="36909"/>
            <a:stretch/>
          </p:blipFill>
          <p:spPr>
            <a:xfrm>
              <a:off x="5785592" y="35192882"/>
              <a:ext cx="4364174" cy="4022237"/>
            </a:xfrm>
            <a:prstGeom prst="rect">
              <a:avLst/>
            </a:prstGeom>
          </p:spPr>
        </p:pic>
      </p:grpSp>
      <p:pic>
        <p:nvPicPr>
          <p:cNvPr id="163" name="Picture 162">
            <a:extLst>
              <a:ext uri="{FF2B5EF4-FFF2-40B4-BE49-F238E27FC236}">
                <a16:creationId xmlns:a16="http://schemas.microsoft.com/office/drawing/2014/main" id="{A9DE56BF-8CE9-7987-D04A-142C25CB544E}"/>
              </a:ext>
            </a:extLst>
          </p:cNvPr>
          <p:cNvPicPr>
            <a:picLocks noChangeAspect="1"/>
          </p:cNvPicPr>
          <p:nvPr/>
        </p:nvPicPr>
        <p:blipFill rotWithShape="1">
          <a:blip r:embed="rId33">
            <a:clrChange>
              <a:clrFrom>
                <a:srgbClr val="000000"/>
              </a:clrFrom>
              <a:clrTo>
                <a:srgbClr val="000000">
                  <a:alpha val="0"/>
                </a:srgbClr>
              </a:clrTo>
            </a:clrChange>
          </a:blip>
          <a:srcRect l="32324" r="33648"/>
          <a:stretch/>
        </p:blipFill>
        <p:spPr>
          <a:xfrm>
            <a:off x="1973402" y="18120239"/>
            <a:ext cx="2231388" cy="2084651"/>
          </a:xfrm>
          <a:prstGeom prst="rect">
            <a:avLst/>
          </a:prstGeom>
        </p:spPr>
      </p:pic>
      <p:cxnSp>
        <p:nvCxnSpPr>
          <p:cNvPr id="166" name="Straight Arrow Connector 165">
            <a:extLst>
              <a:ext uri="{FF2B5EF4-FFF2-40B4-BE49-F238E27FC236}">
                <a16:creationId xmlns:a16="http://schemas.microsoft.com/office/drawing/2014/main" id="{82B51788-5DC2-691D-E770-4DFDB895E681}"/>
              </a:ext>
            </a:extLst>
          </p:cNvPr>
          <p:cNvCxnSpPr>
            <a:cxnSpLocks/>
          </p:cNvCxnSpPr>
          <p:nvPr/>
        </p:nvCxnSpPr>
        <p:spPr>
          <a:xfrm>
            <a:off x="4767907" y="19569732"/>
            <a:ext cx="2413825" cy="48438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70" name="TextBox 169">
            <a:extLst>
              <a:ext uri="{FF2B5EF4-FFF2-40B4-BE49-F238E27FC236}">
                <a16:creationId xmlns:a16="http://schemas.microsoft.com/office/drawing/2014/main" id="{0F31870C-F744-FDF2-AE6F-FEFE3495BD76}"/>
              </a:ext>
            </a:extLst>
          </p:cNvPr>
          <p:cNvSpPr txBox="1"/>
          <p:nvPr/>
        </p:nvSpPr>
        <p:spPr>
          <a:xfrm>
            <a:off x="1007452" y="20073080"/>
            <a:ext cx="4565679" cy="307777"/>
          </a:xfrm>
          <a:prstGeom prst="rect">
            <a:avLst/>
          </a:prstGeom>
          <a:noFill/>
        </p:spPr>
        <p:txBody>
          <a:bodyPr wrap="square">
            <a:spAutoFit/>
          </a:bodyPr>
          <a:lstStyle/>
          <a:p>
            <a:pPr algn="ctr"/>
            <a:r>
              <a:rPr lang="en-US" sz="1400" dirty="0"/>
              <a:t>Nucleus </a:t>
            </a:r>
            <a:r>
              <a:rPr lang="en-US" sz="1400" dirty="0" err="1"/>
              <a:t>Accumbens</a:t>
            </a:r>
            <a:r>
              <a:rPr lang="en-US" sz="1400" dirty="0"/>
              <a:t> (</a:t>
            </a:r>
            <a:r>
              <a:rPr lang="en-US" sz="1400" dirty="0" err="1"/>
              <a:t>NAcc</a:t>
            </a:r>
            <a:r>
              <a:rPr lang="en-US" sz="1400" dirty="0"/>
              <a:t>) Seed</a:t>
            </a:r>
          </a:p>
        </p:txBody>
      </p:sp>
      <p:sp>
        <p:nvSpPr>
          <p:cNvPr id="171" name="Rectangle 170">
            <a:extLst>
              <a:ext uri="{FF2B5EF4-FFF2-40B4-BE49-F238E27FC236}">
                <a16:creationId xmlns:a16="http://schemas.microsoft.com/office/drawing/2014/main" id="{E2D20D0E-49D6-C2B1-8446-E5ABFBB883E9}"/>
              </a:ext>
            </a:extLst>
          </p:cNvPr>
          <p:cNvSpPr/>
          <p:nvPr/>
        </p:nvSpPr>
        <p:spPr>
          <a:xfrm>
            <a:off x="4160235" y="21016246"/>
            <a:ext cx="1101838" cy="226484"/>
          </a:xfrm>
          <a:prstGeom prst="rect">
            <a:avLst/>
          </a:prstGeom>
          <a:gradFill>
            <a:gsLst>
              <a:gs pos="0">
                <a:schemeClr val="tx1"/>
              </a:gs>
              <a:gs pos="99000">
                <a:srgbClr val="FF0000"/>
              </a:gs>
            </a:gsLst>
            <a:lin ang="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Rectangle 171">
            <a:extLst>
              <a:ext uri="{FF2B5EF4-FFF2-40B4-BE49-F238E27FC236}">
                <a16:creationId xmlns:a16="http://schemas.microsoft.com/office/drawing/2014/main" id="{E086410B-7EE9-04BD-5C14-C01E3FACBC70}"/>
              </a:ext>
            </a:extLst>
          </p:cNvPr>
          <p:cNvSpPr/>
          <p:nvPr/>
        </p:nvSpPr>
        <p:spPr>
          <a:xfrm>
            <a:off x="4160235" y="21237341"/>
            <a:ext cx="1101838" cy="226484"/>
          </a:xfrm>
          <a:prstGeom prst="rect">
            <a:avLst/>
          </a:prstGeom>
          <a:gradFill flip="none" rotWithShape="1">
            <a:gsLst>
              <a:gs pos="0">
                <a:schemeClr val="tx1"/>
              </a:gs>
              <a:gs pos="100000">
                <a:srgbClr val="00FF00"/>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Rectangle 172">
            <a:extLst>
              <a:ext uri="{FF2B5EF4-FFF2-40B4-BE49-F238E27FC236}">
                <a16:creationId xmlns:a16="http://schemas.microsoft.com/office/drawing/2014/main" id="{22F08B7C-AB43-E694-4B13-6A9FEBB16D85}"/>
              </a:ext>
            </a:extLst>
          </p:cNvPr>
          <p:cNvSpPr/>
          <p:nvPr/>
        </p:nvSpPr>
        <p:spPr>
          <a:xfrm>
            <a:off x="4160235" y="21441072"/>
            <a:ext cx="1101838" cy="226484"/>
          </a:xfrm>
          <a:prstGeom prst="rect">
            <a:avLst/>
          </a:prstGeom>
          <a:gradFill flip="none" rotWithShape="1">
            <a:gsLst>
              <a:gs pos="0">
                <a:schemeClr val="tx1"/>
              </a:gs>
              <a:gs pos="99000">
                <a:srgbClr val="0000FF"/>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4" name="TextBox 173">
            <a:extLst>
              <a:ext uri="{FF2B5EF4-FFF2-40B4-BE49-F238E27FC236}">
                <a16:creationId xmlns:a16="http://schemas.microsoft.com/office/drawing/2014/main" id="{F71ACD7B-2742-FBFD-0812-EEDBB83464B5}"/>
              </a:ext>
            </a:extLst>
          </p:cNvPr>
          <p:cNvSpPr txBox="1"/>
          <p:nvPr/>
        </p:nvSpPr>
        <p:spPr>
          <a:xfrm>
            <a:off x="4564319" y="20746162"/>
            <a:ext cx="293670" cy="307777"/>
          </a:xfrm>
          <a:prstGeom prst="rect">
            <a:avLst/>
          </a:prstGeom>
          <a:noFill/>
        </p:spPr>
        <p:txBody>
          <a:bodyPr wrap="none" rtlCol="0">
            <a:spAutoFit/>
          </a:bodyPr>
          <a:lstStyle/>
          <a:p>
            <a:r>
              <a:rPr lang="en-US" dirty="0"/>
              <a:t>T</a:t>
            </a:r>
          </a:p>
        </p:txBody>
      </p:sp>
      <p:sp>
        <p:nvSpPr>
          <p:cNvPr id="175" name="TextBox 174">
            <a:extLst>
              <a:ext uri="{FF2B5EF4-FFF2-40B4-BE49-F238E27FC236}">
                <a16:creationId xmlns:a16="http://schemas.microsoft.com/office/drawing/2014/main" id="{5372EFE5-20BB-6B94-A9B8-53DA71D954D8}"/>
              </a:ext>
            </a:extLst>
          </p:cNvPr>
          <p:cNvSpPr txBox="1"/>
          <p:nvPr/>
        </p:nvSpPr>
        <p:spPr>
          <a:xfrm>
            <a:off x="3943717" y="21658472"/>
            <a:ext cx="433132" cy="307777"/>
          </a:xfrm>
          <a:prstGeom prst="rect">
            <a:avLst/>
          </a:prstGeom>
          <a:noFill/>
        </p:spPr>
        <p:txBody>
          <a:bodyPr wrap="none" rtlCol="0">
            <a:spAutoFit/>
          </a:bodyPr>
          <a:lstStyle/>
          <a:p>
            <a:r>
              <a:rPr lang="en-US" dirty="0"/>
              <a:t>3.3</a:t>
            </a:r>
          </a:p>
        </p:txBody>
      </p:sp>
      <p:sp>
        <p:nvSpPr>
          <p:cNvPr id="176" name="TextBox 175">
            <a:extLst>
              <a:ext uri="{FF2B5EF4-FFF2-40B4-BE49-F238E27FC236}">
                <a16:creationId xmlns:a16="http://schemas.microsoft.com/office/drawing/2014/main" id="{B355616A-0E18-DFAB-638F-4B16E023B4B9}"/>
              </a:ext>
            </a:extLst>
          </p:cNvPr>
          <p:cNvSpPr txBox="1"/>
          <p:nvPr/>
        </p:nvSpPr>
        <p:spPr>
          <a:xfrm>
            <a:off x="5047420" y="21647890"/>
            <a:ext cx="433132" cy="307777"/>
          </a:xfrm>
          <a:prstGeom prst="rect">
            <a:avLst/>
          </a:prstGeom>
          <a:noFill/>
        </p:spPr>
        <p:txBody>
          <a:bodyPr wrap="none" rtlCol="0">
            <a:spAutoFit/>
          </a:bodyPr>
          <a:lstStyle/>
          <a:p>
            <a:pPr algn="ctr"/>
            <a:r>
              <a:rPr lang="en-US" dirty="0"/>
              <a:t>5.0</a:t>
            </a:r>
          </a:p>
        </p:txBody>
      </p:sp>
      <p:grpSp>
        <p:nvGrpSpPr>
          <p:cNvPr id="186" name="Group 185">
            <a:extLst>
              <a:ext uri="{FF2B5EF4-FFF2-40B4-BE49-F238E27FC236}">
                <a16:creationId xmlns:a16="http://schemas.microsoft.com/office/drawing/2014/main" id="{052704B0-B99D-07C7-C5B4-8028328E1310}"/>
              </a:ext>
            </a:extLst>
          </p:cNvPr>
          <p:cNvGrpSpPr/>
          <p:nvPr/>
        </p:nvGrpSpPr>
        <p:grpSpPr>
          <a:xfrm>
            <a:off x="804413" y="20412800"/>
            <a:ext cx="3367100" cy="2487495"/>
            <a:chOff x="6420664" y="42761426"/>
            <a:chExt cx="3367100" cy="2319356"/>
          </a:xfrm>
        </p:grpSpPr>
        <p:sp>
          <p:nvSpPr>
            <p:cNvPr id="187" name="TextBox 186">
              <a:extLst>
                <a:ext uri="{FF2B5EF4-FFF2-40B4-BE49-F238E27FC236}">
                  <a16:creationId xmlns:a16="http://schemas.microsoft.com/office/drawing/2014/main" id="{071894C2-2FEC-000C-7BA4-BA09814E94B0}"/>
                </a:ext>
              </a:extLst>
            </p:cNvPr>
            <p:cNvSpPr txBox="1"/>
            <p:nvPr/>
          </p:nvSpPr>
          <p:spPr>
            <a:xfrm>
              <a:off x="6420664" y="44387537"/>
              <a:ext cx="1943743" cy="660037"/>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Adolescent</a:t>
              </a:r>
            </a:p>
            <a:p>
              <a:pPr algn="ctr"/>
              <a:r>
                <a:rPr lang="en-US" sz="2000" dirty="0">
                  <a:latin typeface="Arial" panose="020B0604020202020204" pitchFamily="34" charset="0"/>
                  <a:cs typeface="Arial" panose="020B0604020202020204" pitchFamily="34" charset="0"/>
                </a:rPr>
                <a:t>Music</a:t>
              </a:r>
            </a:p>
          </p:txBody>
        </p:sp>
        <p:sp>
          <p:nvSpPr>
            <p:cNvPr id="188" name="Oval 187">
              <a:extLst>
                <a:ext uri="{FF2B5EF4-FFF2-40B4-BE49-F238E27FC236}">
                  <a16:creationId xmlns:a16="http://schemas.microsoft.com/office/drawing/2014/main" id="{B04621BB-F206-CBE6-CBEC-965BF05FC81A}"/>
                </a:ext>
              </a:extLst>
            </p:cNvPr>
            <p:cNvSpPr/>
            <p:nvPr/>
          </p:nvSpPr>
          <p:spPr>
            <a:xfrm>
              <a:off x="7406066" y="43777064"/>
              <a:ext cx="758718" cy="707886"/>
            </a:xfrm>
            <a:prstGeom prst="ellipse">
              <a:avLst/>
            </a:prstGeom>
            <a:solidFill>
              <a:srgbClr val="F50005">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3" dirty="0">
                <a:solidFill>
                  <a:srgbClr val="F50005"/>
                </a:solidFill>
              </a:endParaRPr>
            </a:p>
          </p:txBody>
        </p:sp>
        <p:sp>
          <p:nvSpPr>
            <p:cNvPr id="189" name="Oval 188">
              <a:extLst>
                <a:ext uri="{FF2B5EF4-FFF2-40B4-BE49-F238E27FC236}">
                  <a16:creationId xmlns:a16="http://schemas.microsoft.com/office/drawing/2014/main" id="{D49EC8FE-9361-B2EE-D414-8D488A4D2FE7}"/>
                </a:ext>
              </a:extLst>
            </p:cNvPr>
            <p:cNvSpPr/>
            <p:nvPr/>
          </p:nvSpPr>
          <p:spPr>
            <a:xfrm>
              <a:off x="8038100" y="43770912"/>
              <a:ext cx="743080" cy="707886"/>
            </a:xfrm>
            <a:prstGeom prst="ellipse">
              <a:avLst/>
            </a:prstGeom>
            <a:solidFill>
              <a:srgbClr val="161693">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3"/>
            </a:p>
          </p:txBody>
        </p:sp>
        <p:sp>
          <p:nvSpPr>
            <p:cNvPr id="190" name="TextBox 189">
              <a:extLst>
                <a:ext uri="{FF2B5EF4-FFF2-40B4-BE49-F238E27FC236}">
                  <a16:creationId xmlns:a16="http://schemas.microsoft.com/office/drawing/2014/main" id="{76612E5E-580E-7F14-D29C-2F2B9C87BF45}"/>
                </a:ext>
              </a:extLst>
            </p:cNvPr>
            <p:cNvSpPr txBox="1"/>
            <p:nvPr/>
          </p:nvSpPr>
          <p:spPr>
            <a:xfrm>
              <a:off x="7167624" y="42761426"/>
              <a:ext cx="1943743" cy="660037"/>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Childhood</a:t>
              </a:r>
            </a:p>
            <a:p>
              <a:pPr algn="ctr"/>
              <a:r>
                <a:rPr lang="en-US" sz="2000" dirty="0">
                  <a:latin typeface="Arial" panose="020B0604020202020204" pitchFamily="34" charset="0"/>
                  <a:cs typeface="Arial" panose="020B0604020202020204" pitchFamily="34" charset="0"/>
                </a:rPr>
                <a:t>Music</a:t>
              </a:r>
            </a:p>
          </p:txBody>
        </p:sp>
        <p:sp>
          <p:nvSpPr>
            <p:cNvPr id="191" name="TextBox 190">
              <a:extLst>
                <a:ext uri="{FF2B5EF4-FFF2-40B4-BE49-F238E27FC236}">
                  <a16:creationId xmlns:a16="http://schemas.microsoft.com/office/drawing/2014/main" id="{DD01A655-8755-C034-88BE-15F149624E74}"/>
                </a:ext>
              </a:extLst>
            </p:cNvPr>
            <p:cNvSpPr txBox="1"/>
            <p:nvPr/>
          </p:nvSpPr>
          <p:spPr>
            <a:xfrm>
              <a:off x="8112977" y="44420745"/>
              <a:ext cx="1674787" cy="660037"/>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Adulthood</a:t>
              </a:r>
            </a:p>
            <a:p>
              <a:pPr algn="ctr"/>
              <a:r>
                <a:rPr lang="en-US" sz="2000" dirty="0">
                  <a:latin typeface="Arial" panose="020B0604020202020204" pitchFamily="34" charset="0"/>
                  <a:cs typeface="Arial" panose="020B0604020202020204" pitchFamily="34" charset="0"/>
                </a:rPr>
                <a:t>Music</a:t>
              </a:r>
            </a:p>
          </p:txBody>
        </p:sp>
        <p:sp>
          <p:nvSpPr>
            <p:cNvPr id="1024" name="Oval 1023">
              <a:extLst>
                <a:ext uri="{FF2B5EF4-FFF2-40B4-BE49-F238E27FC236}">
                  <a16:creationId xmlns:a16="http://schemas.microsoft.com/office/drawing/2014/main" id="{BD940155-5D77-2E9B-F520-9F12A4289B75}"/>
                </a:ext>
              </a:extLst>
            </p:cNvPr>
            <p:cNvSpPr/>
            <p:nvPr/>
          </p:nvSpPr>
          <p:spPr>
            <a:xfrm>
              <a:off x="7729902" y="43321804"/>
              <a:ext cx="743080" cy="707886"/>
            </a:xfrm>
            <a:prstGeom prst="ellipse">
              <a:avLst/>
            </a:prstGeom>
            <a:solidFill>
              <a:srgbClr val="136E12">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3" dirty="0">
                <a:solidFill>
                  <a:srgbClr val="6DE76C"/>
                </a:solidFill>
              </a:endParaRPr>
            </a:p>
          </p:txBody>
        </p:sp>
      </p:grpSp>
      <p:sp>
        <p:nvSpPr>
          <p:cNvPr id="1041" name="Google Shape;121;p1">
            <a:extLst>
              <a:ext uri="{FF2B5EF4-FFF2-40B4-BE49-F238E27FC236}">
                <a16:creationId xmlns:a16="http://schemas.microsoft.com/office/drawing/2014/main" id="{8EF765F0-694E-F003-7399-3CD6107C8963}"/>
              </a:ext>
            </a:extLst>
          </p:cNvPr>
          <p:cNvSpPr/>
          <p:nvPr/>
        </p:nvSpPr>
        <p:spPr>
          <a:xfrm>
            <a:off x="29168611" y="7713089"/>
            <a:ext cx="14198418" cy="1012149"/>
          </a:xfrm>
          <a:prstGeom prst="rect">
            <a:avLst/>
          </a:prstGeom>
          <a:solidFill>
            <a:schemeClr val="accent6">
              <a:lumMod val="50000"/>
            </a:schemeClr>
          </a:solidFill>
          <a:ln w="12700" cap="flat" cmpd="sng">
            <a:no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5000" b="1" dirty="0">
                <a:solidFill>
                  <a:schemeClr val="lt1"/>
                </a:solidFill>
                <a:latin typeface="Arial" panose="020B0604020202020204" pitchFamily="34" charset="0"/>
                <a:ea typeface="Helvetica Neue"/>
                <a:cs typeface="Arial" panose="020B0604020202020204" pitchFamily="34" charset="0"/>
                <a:sym typeface="Helvetica Neue"/>
              </a:rPr>
              <a:t>Music listening fMRI task</a:t>
            </a:r>
          </a:p>
        </p:txBody>
      </p:sp>
      <p:cxnSp>
        <p:nvCxnSpPr>
          <p:cNvPr id="1043" name="Straight Arrow Connector 1042">
            <a:extLst>
              <a:ext uri="{FF2B5EF4-FFF2-40B4-BE49-F238E27FC236}">
                <a16:creationId xmlns:a16="http://schemas.microsoft.com/office/drawing/2014/main" id="{7C81516A-794A-E1AE-DA57-337BD77D520A}"/>
              </a:ext>
            </a:extLst>
          </p:cNvPr>
          <p:cNvCxnSpPr>
            <a:cxnSpLocks/>
          </p:cNvCxnSpPr>
          <p:nvPr/>
        </p:nvCxnSpPr>
        <p:spPr>
          <a:xfrm>
            <a:off x="34295475" y="22098998"/>
            <a:ext cx="1824380"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047" name="TextBox 1046">
            <a:extLst>
              <a:ext uri="{FF2B5EF4-FFF2-40B4-BE49-F238E27FC236}">
                <a16:creationId xmlns:a16="http://schemas.microsoft.com/office/drawing/2014/main" id="{90DAAD9E-3FE6-20D2-BEDA-F2EE95915BBA}"/>
              </a:ext>
            </a:extLst>
          </p:cNvPr>
          <p:cNvSpPr txBox="1"/>
          <p:nvPr/>
        </p:nvSpPr>
        <p:spPr>
          <a:xfrm>
            <a:off x="40353597" y="4441971"/>
            <a:ext cx="27372364" cy="338554"/>
          </a:xfrm>
          <a:prstGeom prst="rect">
            <a:avLst/>
          </a:prstGeom>
          <a:noFill/>
        </p:spPr>
        <p:txBody>
          <a:bodyPr wrap="square">
            <a:spAutoFit/>
          </a:bodyPr>
          <a:lstStyle/>
          <a:p>
            <a:pPr fontAlgn="base"/>
            <a:r>
              <a:rPr lang="en-US" sz="1600" dirty="0" err="1">
                <a:solidFill>
                  <a:schemeClr val="bg1"/>
                </a:solidFill>
                <a:latin typeface="Arial" panose="020B0604020202020204" pitchFamily="34" charset="0"/>
                <a:ea typeface="Helvetica Neue"/>
                <a:cs typeface="Arial" panose="020B0604020202020204" pitchFamily="34" charset="0"/>
                <a:sym typeface="Helvetica Neue"/>
              </a:rPr>
              <a:t>kathios.n@northeastern.edu</a:t>
            </a:r>
            <a:endParaRPr lang="en-US" sz="1600" dirty="0">
              <a:solidFill>
                <a:schemeClr val="bg1"/>
              </a:solidFill>
              <a:latin typeface="Arial" panose="020B0604020202020204" pitchFamily="34" charset="0"/>
              <a:ea typeface="Helvetica Neue"/>
              <a:cs typeface="Arial" panose="020B0604020202020204" pitchFamily="34" charset="0"/>
              <a:sym typeface="Helvetica Neue"/>
            </a:endParaRPr>
          </a:p>
        </p:txBody>
      </p:sp>
      <p:pic>
        <p:nvPicPr>
          <p:cNvPr id="1049" name="Picture 1048">
            <a:extLst>
              <a:ext uri="{FF2B5EF4-FFF2-40B4-BE49-F238E27FC236}">
                <a16:creationId xmlns:a16="http://schemas.microsoft.com/office/drawing/2014/main" id="{B7620FCA-9C2B-17FF-2194-445A40DE651C}"/>
              </a:ext>
            </a:extLst>
          </p:cNvPr>
          <p:cNvPicPr>
            <a:picLocks noChangeAspect="1"/>
          </p:cNvPicPr>
          <p:nvPr/>
        </p:nvPicPr>
        <p:blipFill>
          <a:blip r:embed="rId34">
            <a:lum bright="70000" contrast="-70000"/>
            <a:extLst>
              <a:ext uri="{BEBA8EAE-BF5A-486C-A8C5-ECC9F3942E4B}">
                <a14:imgProps xmlns:a14="http://schemas.microsoft.com/office/drawing/2010/main">
                  <a14:imgLayer r:embed="rId35">
                    <a14:imgEffect>
                      <a14:backgroundRemoval t="4271" b="96171" l="2614" r="96932"/>
                    </a14:imgEffect>
                  </a14:imgLayer>
                </a14:imgProps>
              </a:ext>
            </a:extLst>
          </a:blip>
          <a:stretch>
            <a:fillRect/>
          </a:stretch>
        </p:blipFill>
        <p:spPr>
          <a:xfrm>
            <a:off x="39836262" y="4420466"/>
            <a:ext cx="523568" cy="403981"/>
          </a:xfrm>
          <a:prstGeom prst="rect">
            <a:avLst/>
          </a:prstGeom>
        </p:spPr>
      </p:pic>
      <p:pic>
        <p:nvPicPr>
          <p:cNvPr id="1050" name="Picture 16">
            <a:extLst>
              <a:ext uri="{FF2B5EF4-FFF2-40B4-BE49-F238E27FC236}">
                <a16:creationId xmlns:a16="http://schemas.microsoft.com/office/drawing/2014/main" id="{0FE52431-11C0-C98C-458F-F225CCFD605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4187596" y="10590831"/>
            <a:ext cx="1090284" cy="373640"/>
          </a:xfrm>
          <a:prstGeom prst="rect">
            <a:avLst/>
          </a:prstGeom>
          <a:noFill/>
          <a:extLst>
            <a:ext uri="{909E8E84-426E-40DD-AFC4-6F175D3DCCD1}">
              <a14:hiddenFill xmlns:a14="http://schemas.microsoft.com/office/drawing/2010/main">
                <a:solidFill>
                  <a:srgbClr val="FFFFFF"/>
                </a:solidFill>
              </a14:hiddenFill>
            </a:ext>
          </a:extLst>
        </p:spPr>
      </p:pic>
      <p:sp>
        <p:nvSpPr>
          <p:cNvPr id="1051" name="Google Shape;87;p1">
            <a:extLst>
              <a:ext uri="{FF2B5EF4-FFF2-40B4-BE49-F238E27FC236}">
                <a16:creationId xmlns:a16="http://schemas.microsoft.com/office/drawing/2014/main" id="{4F8C795F-C65E-F6C3-2DDD-8DB4FE293D2A}"/>
              </a:ext>
            </a:extLst>
          </p:cNvPr>
          <p:cNvSpPr/>
          <p:nvPr/>
        </p:nvSpPr>
        <p:spPr>
          <a:xfrm>
            <a:off x="34024776" y="10625290"/>
            <a:ext cx="2771212" cy="241176"/>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2000" dirty="0">
                <a:solidFill>
                  <a:schemeClr val="dk1"/>
                </a:solidFill>
                <a:latin typeface="Arial" panose="020B0604020202020204" pitchFamily="34" charset="0"/>
                <a:ea typeface="Helvetica Neue"/>
                <a:cs typeface="Arial" panose="020B0604020202020204" pitchFamily="34" charset="0"/>
                <a:sym typeface="Helvetica Neue"/>
              </a:rPr>
              <a:t>Dislike</a:t>
            </a: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sp>
        <p:nvSpPr>
          <p:cNvPr id="1052" name="Google Shape;87;p1">
            <a:extLst>
              <a:ext uri="{FF2B5EF4-FFF2-40B4-BE49-F238E27FC236}">
                <a16:creationId xmlns:a16="http://schemas.microsoft.com/office/drawing/2014/main" id="{C2B270FC-C49F-F484-B5D5-5276B0741CCE}"/>
              </a:ext>
            </a:extLst>
          </p:cNvPr>
          <p:cNvSpPr/>
          <p:nvPr/>
        </p:nvSpPr>
        <p:spPr>
          <a:xfrm>
            <a:off x="24181174" y="20257454"/>
            <a:ext cx="1645399" cy="538016"/>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2000" dirty="0">
                <a:solidFill>
                  <a:schemeClr val="dk1"/>
                </a:solidFill>
                <a:latin typeface="Arial" panose="020B0604020202020204" pitchFamily="34" charset="0"/>
                <a:ea typeface="Helvetica Neue"/>
                <a:cs typeface="Arial" panose="020B0604020202020204" pitchFamily="34" charset="0"/>
                <a:sym typeface="Helvetica Neue"/>
              </a:rPr>
              <a:t>“Original” BP Melody</a:t>
            </a: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sp>
        <p:nvSpPr>
          <p:cNvPr id="1053" name="Google Shape;87;p1">
            <a:extLst>
              <a:ext uri="{FF2B5EF4-FFF2-40B4-BE49-F238E27FC236}">
                <a16:creationId xmlns:a16="http://schemas.microsoft.com/office/drawing/2014/main" id="{513FFC2E-E15E-8C95-3ED8-7598357DDB88}"/>
              </a:ext>
            </a:extLst>
          </p:cNvPr>
          <p:cNvSpPr/>
          <p:nvPr/>
        </p:nvSpPr>
        <p:spPr>
          <a:xfrm>
            <a:off x="27373109" y="20527141"/>
            <a:ext cx="1790670" cy="538016"/>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2000" dirty="0">
                <a:solidFill>
                  <a:schemeClr val="dk1"/>
                </a:solidFill>
                <a:latin typeface="Arial" panose="020B0604020202020204" pitchFamily="34" charset="0"/>
                <a:ea typeface="Helvetica Neue"/>
                <a:cs typeface="Arial" panose="020B0604020202020204" pitchFamily="34" charset="0"/>
                <a:sym typeface="Helvetica Neue"/>
              </a:rPr>
              <a:t>“Altered” BP Melody (contains prediction error)</a:t>
            </a: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cxnSp>
        <p:nvCxnSpPr>
          <p:cNvPr id="1054" name="Straight Arrow Connector 1053">
            <a:extLst>
              <a:ext uri="{FF2B5EF4-FFF2-40B4-BE49-F238E27FC236}">
                <a16:creationId xmlns:a16="http://schemas.microsoft.com/office/drawing/2014/main" id="{D5D1F18E-B20B-9D92-EADC-120A3EF4E5F2}"/>
              </a:ext>
            </a:extLst>
          </p:cNvPr>
          <p:cNvCxnSpPr>
            <a:cxnSpLocks/>
          </p:cNvCxnSpPr>
          <p:nvPr/>
        </p:nvCxnSpPr>
        <p:spPr>
          <a:xfrm flipH="1" flipV="1">
            <a:off x="26882765" y="20354590"/>
            <a:ext cx="631451" cy="610482"/>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059" name="Google Shape;87;p1">
            <a:extLst>
              <a:ext uri="{FF2B5EF4-FFF2-40B4-BE49-F238E27FC236}">
                <a16:creationId xmlns:a16="http://schemas.microsoft.com/office/drawing/2014/main" id="{67B7E279-6EB5-9106-9805-13172EACF446}"/>
              </a:ext>
            </a:extLst>
          </p:cNvPr>
          <p:cNvSpPr/>
          <p:nvPr/>
        </p:nvSpPr>
        <p:spPr>
          <a:xfrm>
            <a:off x="29766250" y="28286753"/>
            <a:ext cx="2771212" cy="790752"/>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2000" dirty="0" err="1">
                <a:solidFill>
                  <a:schemeClr val="dk1"/>
                </a:solidFill>
                <a:latin typeface="Arial" panose="020B0604020202020204" pitchFamily="34" charset="0"/>
                <a:ea typeface="Helvetica Neue"/>
                <a:cs typeface="Arial" panose="020B0604020202020204" pitchFamily="34" charset="0"/>
                <a:sym typeface="Helvetica Neue"/>
              </a:rPr>
              <a:t>Heschl’s</a:t>
            </a:r>
            <a:r>
              <a:rPr lang="en-US" sz="2000" dirty="0">
                <a:solidFill>
                  <a:schemeClr val="dk1"/>
                </a:solidFill>
                <a:latin typeface="Arial" panose="020B0604020202020204" pitchFamily="34" charset="0"/>
                <a:ea typeface="Helvetica Neue"/>
                <a:cs typeface="Arial" panose="020B0604020202020204" pitchFamily="34" charset="0"/>
                <a:sym typeface="Helvetica Neue"/>
              </a:rPr>
              <a:t> Gyrus (HG)</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cxnSp>
        <p:nvCxnSpPr>
          <p:cNvPr id="1061" name="Straight Arrow Connector 1060">
            <a:extLst>
              <a:ext uri="{FF2B5EF4-FFF2-40B4-BE49-F238E27FC236}">
                <a16:creationId xmlns:a16="http://schemas.microsoft.com/office/drawing/2014/main" id="{87A46B2F-DE86-07EF-2A46-EC6E376F8AD4}"/>
              </a:ext>
            </a:extLst>
          </p:cNvPr>
          <p:cNvCxnSpPr>
            <a:cxnSpLocks/>
          </p:cNvCxnSpPr>
          <p:nvPr/>
        </p:nvCxnSpPr>
        <p:spPr>
          <a:xfrm flipV="1">
            <a:off x="31845504" y="28163334"/>
            <a:ext cx="1280787" cy="264381"/>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4" name="Google Shape;87;p1">
            <a:extLst>
              <a:ext uri="{FF2B5EF4-FFF2-40B4-BE49-F238E27FC236}">
                <a16:creationId xmlns:a16="http://schemas.microsoft.com/office/drawing/2014/main" id="{FBDF22C0-A60C-C4CD-D904-F4A8574CE3BA}"/>
              </a:ext>
            </a:extLst>
          </p:cNvPr>
          <p:cNvSpPr/>
          <p:nvPr/>
        </p:nvSpPr>
        <p:spPr>
          <a:xfrm>
            <a:off x="39512530" y="23239116"/>
            <a:ext cx="4595913" cy="2333839"/>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dirty="0">
                <a:solidFill>
                  <a:schemeClr val="dk1"/>
                </a:solidFill>
                <a:latin typeface="Arial" panose="020B0604020202020204" pitchFamily="34" charset="0"/>
                <a:ea typeface="Helvetica Neue"/>
                <a:cs typeface="Arial" panose="020B0604020202020204" pitchFamily="34" charset="0"/>
                <a:sym typeface="Helvetica Neue"/>
              </a:rPr>
              <a:t>Voxel Threshold: </a:t>
            </a:r>
            <a:r>
              <a:rPr lang="en-US" sz="1600" i="1" dirty="0">
                <a:solidFill>
                  <a:schemeClr val="dk1"/>
                </a:solidFill>
                <a:latin typeface="Arial" panose="020B0604020202020204" pitchFamily="34" charset="0"/>
                <a:ea typeface="Helvetica Neue"/>
                <a:cs typeface="Arial" panose="020B0604020202020204" pitchFamily="34" charset="0"/>
                <a:sym typeface="Helvetica Neue"/>
              </a:rPr>
              <a:t>p</a:t>
            </a:r>
            <a:r>
              <a:rPr lang="en-US" sz="1600" dirty="0">
                <a:solidFill>
                  <a:schemeClr val="dk1"/>
                </a:solidFill>
                <a:latin typeface="Arial" panose="020B0604020202020204" pitchFamily="34" charset="0"/>
                <a:ea typeface="Helvetica Neue"/>
                <a:cs typeface="Arial" panose="020B0604020202020204" pitchFamily="34" charset="0"/>
                <a:sym typeface="Helvetica Neue"/>
              </a:rPr>
              <a:t> &lt; 0.05 (FDR-corrected)</a:t>
            </a: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r>
              <a:rPr lang="en-US" sz="1600" dirty="0">
                <a:solidFill>
                  <a:schemeClr val="dk1"/>
                </a:solidFill>
                <a:latin typeface="Arial" panose="020B0604020202020204" pitchFamily="34" charset="0"/>
                <a:ea typeface="Helvetica Neue"/>
                <a:cs typeface="Arial" panose="020B0604020202020204" pitchFamily="34" charset="0"/>
                <a:sym typeface="Helvetica Neue"/>
              </a:rPr>
              <a:t>Cluster Threshold: </a:t>
            </a:r>
            <a:r>
              <a:rPr lang="en-US" sz="1600" i="1" dirty="0">
                <a:solidFill>
                  <a:schemeClr val="dk1"/>
                </a:solidFill>
                <a:latin typeface="Arial" panose="020B0604020202020204" pitchFamily="34" charset="0"/>
                <a:ea typeface="Helvetica Neue"/>
                <a:cs typeface="Arial" panose="020B0604020202020204" pitchFamily="34" charset="0"/>
                <a:sym typeface="Helvetica Neue"/>
              </a:rPr>
              <a:t>p</a:t>
            </a:r>
            <a:r>
              <a:rPr lang="en-US" sz="1600" dirty="0">
                <a:solidFill>
                  <a:schemeClr val="dk1"/>
                </a:solidFill>
                <a:latin typeface="Arial" panose="020B0604020202020204" pitchFamily="34" charset="0"/>
                <a:ea typeface="Helvetica Neue"/>
                <a:cs typeface="Arial" panose="020B0604020202020204" pitchFamily="34" charset="0"/>
                <a:sym typeface="Helvetica Neue"/>
              </a:rPr>
              <a:t> &lt; 0.05 (FDR-corrected)</a:t>
            </a:r>
          </a:p>
          <a:p>
            <a:pPr fontAlgn="base"/>
            <a:r>
              <a:rPr lang="en-US" sz="1600" i="1" dirty="0">
                <a:solidFill>
                  <a:schemeClr val="dk1"/>
                </a:solidFill>
                <a:latin typeface="Arial" panose="020B0604020202020204" pitchFamily="34" charset="0"/>
                <a:ea typeface="Helvetica Neue"/>
                <a:cs typeface="Arial" panose="020B0604020202020204" pitchFamily="34" charset="0"/>
                <a:sym typeface="Helvetica Neue"/>
              </a:rPr>
              <a:t>Figure from (12)</a:t>
            </a:r>
            <a:endParaRPr lang="en-US" sz="1600" dirty="0">
              <a:solidFill>
                <a:schemeClr val="dk1"/>
              </a:solidFill>
              <a:latin typeface="Arial" panose="020B0604020202020204" pitchFamily="34" charset="0"/>
              <a:ea typeface="Helvetica Neue"/>
              <a:cs typeface="Arial" panose="020B0604020202020204" pitchFamily="34" charset="0"/>
              <a:sym typeface="Helvetica Neue"/>
            </a:endParaRPr>
          </a:p>
        </p:txBody>
      </p:sp>
      <p:pic>
        <p:nvPicPr>
          <p:cNvPr id="16" name="Picture 15">
            <a:extLst>
              <a:ext uri="{FF2B5EF4-FFF2-40B4-BE49-F238E27FC236}">
                <a16:creationId xmlns:a16="http://schemas.microsoft.com/office/drawing/2014/main" id="{682B338A-52B0-BB98-5797-261BF2AAF62B}"/>
              </a:ext>
            </a:extLst>
          </p:cNvPr>
          <p:cNvPicPr>
            <a:picLocks noChangeAspect="1"/>
          </p:cNvPicPr>
          <p:nvPr/>
        </p:nvPicPr>
        <p:blipFill>
          <a:blip r:embed="rId36"/>
          <a:stretch>
            <a:fillRect/>
          </a:stretch>
        </p:blipFill>
        <p:spPr>
          <a:xfrm>
            <a:off x="2320356" y="26485038"/>
            <a:ext cx="10344729" cy="5818910"/>
          </a:xfrm>
          <a:prstGeom prst="rect">
            <a:avLst/>
          </a:prstGeom>
        </p:spPr>
      </p:pic>
      <p:sp>
        <p:nvSpPr>
          <p:cNvPr id="121" name="Google Shape;87;p1">
            <a:extLst>
              <a:ext uri="{FF2B5EF4-FFF2-40B4-BE49-F238E27FC236}">
                <a16:creationId xmlns:a16="http://schemas.microsoft.com/office/drawing/2014/main" id="{8A0C0AD9-D35A-7CD6-5890-16D55F614D3F}"/>
              </a:ext>
            </a:extLst>
          </p:cNvPr>
          <p:cNvSpPr/>
          <p:nvPr/>
        </p:nvSpPr>
        <p:spPr>
          <a:xfrm>
            <a:off x="11379298" y="31905575"/>
            <a:ext cx="2861234" cy="708440"/>
          </a:xfrm>
          <a:prstGeom prst="rect">
            <a:avLst/>
          </a:prstGeom>
          <a:noFill/>
          <a:ln w="12700" cap="flat" cmpd="sng">
            <a:noFill/>
            <a:prstDash val="solid"/>
            <a:miter lim="800000"/>
            <a:headEnd type="none" w="sm" len="sm"/>
            <a:tailEnd type="none" w="sm" len="sm"/>
          </a:ln>
          <a:effectLst/>
        </p:spPr>
        <p:txBody>
          <a:bodyPr spcFirstLastPara="1" wrap="square" lIns="274300" tIns="45700" rIns="274300" bIns="45700" anchor="t" anchorCtr="0">
            <a:noAutofit/>
          </a:bodyPr>
          <a:lstStyle/>
          <a:p>
            <a:pPr fontAlgn="base"/>
            <a:r>
              <a:rPr lang="en-US" sz="1600" i="1" dirty="0">
                <a:solidFill>
                  <a:schemeClr val="dk1"/>
                </a:solidFill>
                <a:latin typeface="Arial" panose="020B0604020202020204" pitchFamily="34" charset="0"/>
                <a:ea typeface="Helvetica Neue"/>
                <a:cs typeface="Arial" panose="020B0604020202020204" pitchFamily="34" charset="0"/>
                <a:sym typeface="Helvetica Neue"/>
              </a:rPr>
              <a:t>Figure adapted from (2)</a:t>
            </a: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fontAlgn="base"/>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Arial" panose="020B0604020202020204" pitchFamily="34" charset="0"/>
              <a:ea typeface="Helvetica Neue"/>
              <a:cs typeface="Arial" panose="020B0604020202020204" pitchFamily="34" charset="0"/>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9234</TotalTime>
  <Words>1681</Words>
  <Application>Microsoft Macintosh PowerPoint</Application>
  <PresentationFormat>Custom</PresentationFormat>
  <Paragraphs>289</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Calibri</vt:lpstr>
      <vt:lpstr>Arial</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Nicholas Kathios</cp:lastModifiedBy>
  <cp:revision>128</cp:revision>
  <cp:lastPrinted>2022-04-18T15:59:33Z</cp:lastPrinted>
  <dcterms:created xsi:type="dcterms:W3CDTF">2021-02-08T14:55:12Z</dcterms:created>
  <dcterms:modified xsi:type="dcterms:W3CDTF">2023-09-04T19:05:09Z</dcterms:modified>
</cp:coreProperties>
</file>